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8" r:id="rId4"/>
    <p:sldId id="257" r:id="rId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81" autoAdjust="0"/>
    <p:restoredTop sz="94660"/>
  </p:normalViewPr>
  <p:slideViewPr>
    <p:cSldViewPr snapToGrid="0">
      <p:cViewPr varScale="1">
        <p:scale>
          <a:sx n="85" d="100"/>
          <a:sy n="85" d="100"/>
        </p:scale>
        <p:origin x="60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023173-6D74-252E-F6A3-1ED6D63D789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9931FC47-E954-D501-AFE1-6C0E2E956E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9EC06E43-26D5-AC35-33EC-394373667759}"/>
              </a:ext>
            </a:extLst>
          </p:cNvPr>
          <p:cNvSpPr>
            <a:spLocks noGrp="1"/>
          </p:cNvSpPr>
          <p:nvPr>
            <p:ph type="dt" sz="half" idx="10"/>
          </p:nvPr>
        </p:nvSpPr>
        <p:spPr/>
        <p:txBody>
          <a:bodyPr/>
          <a:lstStyle/>
          <a:p>
            <a:fld id="{B7D99A2F-0BE5-43B7-AD35-513CEE7F8CBA}" type="datetimeFigureOut">
              <a:rPr lang="fr-BE" smtClean="0"/>
              <a:t>06-08-24</a:t>
            </a:fld>
            <a:endParaRPr lang="fr-BE"/>
          </a:p>
        </p:txBody>
      </p:sp>
      <p:sp>
        <p:nvSpPr>
          <p:cNvPr id="5" name="Espace réservé du pied de page 4">
            <a:extLst>
              <a:ext uri="{FF2B5EF4-FFF2-40B4-BE49-F238E27FC236}">
                <a16:creationId xmlns:a16="http://schemas.microsoft.com/office/drawing/2014/main" id="{328C95E3-8DA8-0AE9-5556-A5ED9C755143}"/>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56C7079C-06B6-7F85-32E6-9791F9668E48}"/>
              </a:ext>
            </a:extLst>
          </p:cNvPr>
          <p:cNvSpPr>
            <a:spLocks noGrp="1"/>
          </p:cNvSpPr>
          <p:nvPr>
            <p:ph type="sldNum" sz="quarter" idx="12"/>
          </p:nvPr>
        </p:nvSpPr>
        <p:spPr/>
        <p:txBody>
          <a:bodyPr/>
          <a:lstStyle/>
          <a:p>
            <a:fld id="{B439833E-2DE8-42FD-981C-669BF3962E86}" type="slidenum">
              <a:rPr lang="fr-BE" smtClean="0"/>
              <a:t>‹N°›</a:t>
            </a:fld>
            <a:endParaRPr lang="fr-BE"/>
          </a:p>
        </p:txBody>
      </p:sp>
    </p:spTree>
    <p:extLst>
      <p:ext uri="{BB962C8B-B14F-4D97-AF65-F5344CB8AC3E}">
        <p14:creationId xmlns:p14="http://schemas.microsoft.com/office/powerpoint/2010/main" val="4153726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B61D00-012A-A928-E1F4-72248A981C74}"/>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1B241598-E3AC-E339-8395-A2383162C41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4F9911AD-94D3-FC59-479E-D4E6E41F790B}"/>
              </a:ext>
            </a:extLst>
          </p:cNvPr>
          <p:cNvSpPr>
            <a:spLocks noGrp="1"/>
          </p:cNvSpPr>
          <p:nvPr>
            <p:ph type="dt" sz="half" idx="10"/>
          </p:nvPr>
        </p:nvSpPr>
        <p:spPr/>
        <p:txBody>
          <a:bodyPr/>
          <a:lstStyle/>
          <a:p>
            <a:fld id="{B7D99A2F-0BE5-43B7-AD35-513CEE7F8CBA}" type="datetimeFigureOut">
              <a:rPr lang="fr-BE" smtClean="0"/>
              <a:t>06-08-24</a:t>
            </a:fld>
            <a:endParaRPr lang="fr-BE"/>
          </a:p>
        </p:txBody>
      </p:sp>
      <p:sp>
        <p:nvSpPr>
          <p:cNvPr id="5" name="Espace réservé du pied de page 4">
            <a:extLst>
              <a:ext uri="{FF2B5EF4-FFF2-40B4-BE49-F238E27FC236}">
                <a16:creationId xmlns:a16="http://schemas.microsoft.com/office/drawing/2014/main" id="{6BFA1840-51D0-6202-328C-CFD9FEAE7DDF}"/>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E8C8D047-D3A0-0878-1590-76C1028AE47C}"/>
              </a:ext>
            </a:extLst>
          </p:cNvPr>
          <p:cNvSpPr>
            <a:spLocks noGrp="1"/>
          </p:cNvSpPr>
          <p:nvPr>
            <p:ph type="sldNum" sz="quarter" idx="12"/>
          </p:nvPr>
        </p:nvSpPr>
        <p:spPr/>
        <p:txBody>
          <a:bodyPr/>
          <a:lstStyle/>
          <a:p>
            <a:fld id="{B439833E-2DE8-42FD-981C-669BF3962E86}" type="slidenum">
              <a:rPr lang="fr-BE" smtClean="0"/>
              <a:t>‹N°›</a:t>
            </a:fld>
            <a:endParaRPr lang="fr-BE"/>
          </a:p>
        </p:txBody>
      </p:sp>
    </p:spTree>
    <p:extLst>
      <p:ext uri="{BB962C8B-B14F-4D97-AF65-F5344CB8AC3E}">
        <p14:creationId xmlns:p14="http://schemas.microsoft.com/office/powerpoint/2010/main" val="2442865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2EAFD34-7542-D4FF-2EC5-84899421AAF8}"/>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B9D47DA7-935E-7E34-842E-E270ADA4EBE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9276B8EC-714D-CE10-E335-FC7AE09A00F7}"/>
              </a:ext>
            </a:extLst>
          </p:cNvPr>
          <p:cNvSpPr>
            <a:spLocks noGrp="1"/>
          </p:cNvSpPr>
          <p:nvPr>
            <p:ph type="dt" sz="half" idx="10"/>
          </p:nvPr>
        </p:nvSpPr>
        <p:spPr/>
        <p:txBody>
          <a:bodyPr/>
          <a:lstStyle/>
          <a:p>
            <a:fld id="{B7D99A2F-0BE5-43B7-AD35-513CEE7F8CBA}" type="datetimeFigureOut">
              <a:rPr lang="fr-BE" smtClean="0"/>
              <a:t>06-08-24</a:t>
            </a:fld>
            <a:endParaRPr lang="fr-BE"/>
          </a:p>
        </p:txBody>
      </p:sp>
      <p:sp>
        <p:nvSpPr>
          <p:cNvPr id="5" name="Espace réservé du pied de page 4">
            <a:extLst>
              <a:ext uri="{FF2B5EF4-FFF2-40B4-BE49-F238E27FC236}">
                <a16:creationId xmlns:a16="http://schemas.microsoft.com/office/drawing/2014/main" id="{615BF646-F8F0-6F59-E7F6-5EB8ECB14BB5}"/>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B4978202-1F13-1F13-6F79-06303969DD85}"/>
              </a:ext>
            </a:extLst>
          </p:cNvPr>
          <p:cNvSpPr>
            <a:spLocks noGrp="1"/>
          </p:cNvSpPr>
          <p:nvPr>
            <p:ph type="sldNum" sz="quarter" idx="12"/>
          </p:nvPr>
        </p:nvSpPr>
        <p:spPr/>
        <p:txBody>
          <a:bodyPr/>
          <a:lstStyle/>
          <a:p>
            <a:fld id="{B439833E-2DE8-42FD-981C-669BF3962E86}" type="slidenum">
              <a:rPr lang="fr-BE" smtClean="0"/>
              <a:t>‹N°›</a:t>
            </a:fld>
            <a:endParaRPr lang="fr-BE"/>
          </a:p>
        </p:txBody>
      </p:sp>
    </p:spTree>
    <p:extLst>
      <p:ext uri="{BB962C8B-B14F-4D97-AF65-F5344CB8AC3E}">
        <p14:creationId xmlns:p14="http://schemas.microsoft.com/office/powerpoint/2010/main" val="99344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8093F5-0A7B-11E7-EC48-6A7CD793E10A}"/>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5D5AA8CA-D0F8-8774-6CAF-92349E3069B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8A731543-92A1-F58B-FA18-F79A9BB24BE9}"/>
              </a:ext>
            </a:extLst>
          </p:cNvPr>
          <p:cNvSpPr>
            <a:spLocks noGrp="1"/>
          </p:cNvSpPr>
          <p:nvPr>
            <p:ph type="dt" sz="half" idx="10"/>
          </p:nvPr>
        </p:nvSpPr>
        <p:spPr/>
        <p:txBody>
          <a:bodyPr/>
          <a:lstStyle/>
          <a:p>
            <a:fld id="{B7D99A2F-0BE5-43B7-AD35-513CEE7F8CBA}" type="datetimeFigureOut">
              <a:rPr lang="fr-BE" smtClean="0"/>
              <a:t>06-08-24</a:t>
            </a:fld>
            <a:endParaRPr lang="fr-BE"/>
          </a:p>
        </p:txBody>
      </p:sp>
      <p:sp>
        <p:nvSpPr>
          <p:cNvPr id="5" name="Espace réservé du pied de page 4">
            <a:extLst>
              <a:ext uri="{FF2B5EF4-FFF2-40B4-BE49-F238E27FC236}">
                <a16:creationId xmlns:a16="http://schemas.microsoft.com/office/drawing/2014/main" id="{E4905EFC-B532-F669-17B6-925A7412D717}"/>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F81E535F-39EA-3F32-7CCE-717B08609DB5}"/>
              </a:ext>
            </a:extLst>
          </p:cNvPr>
          <p:cNvSpPr>
            <a:spLocks noGrp="1"/>
          </p:cNvSpPr>
          <p:nvPr>
            <p:ph type="sldNum" sz="quarter" idx="12"/>
          </p:nvPr>
        </p:nvSpPr>
        <p:spPr/>
        <p:txBody>
          <a:bodyPr/>
          <a:lstStyle/>
          <a:p>
            <a:fld id="{B439833E-2DE8-42FD-981C-669BF3962E86}" type="slidenum">
              <a:rPr lang="fr-BE" smtClean="0"/>
              <a:t>‹N°›</a:t>
            </a:fld>
            <a:endParaRPr lang="fr-BE"/>
          </a:p>
        </p:txBody>
      </p:sp>
    </p:spTree>
    <p:extLst>
      <p:ext uri="{BB962C8B-B14F-4D97-AF65-F5344CB8AC3E}">
        <p14:creationId xmlns:p14="http://schemas.microsoft.com/office/powerpoint/2010/main" val="976727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7745F1-90B6-1FB6-DAFF-CEE591AD9DB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9B7C3539-D070-3E94-B35A-9B6E54E333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2918C3C-376C-89AC-8058-05921FF8D96E}"/>
              </a:ext>
            </a:extLst>
          </p:cNvPr>
          <p:cNvSpPr>
            <a:spLocks noGrp="1"/>
          </p:cNvSpPr>
          <p:nvPr>
            <p:ph type="dt" sz="half" idx="10"/>
          </p:nvPr>
        </p:nvSpPr>
        <p:spPr/>
        <p:txBody>
          <a:bodyPr/>
          <a:lstStyle/>
          <a:p>
            <a:fld id="{B7D99A2F-0BE5-43B7-AD35-513CEE7F8CBA}" type="datetimeFigureOut">
              <a:rPr lang="fr-BE" smtClean="0"/>
              <a:t>06-08-24</a:t>
            </a:fld>
            <a:endParaRPr lang="fr-BE"/>
          </a:p>
        </p:txBody>
      </p:sp>
      <p:sp>
        <p:nvSpPr>
          <p:cNvPr id="5" name="Espace réservé du pied de page 4">
            <a:extLst>
              <a:ext uri="{FF2B5EF4-FFF2-40B4-BE49-F238E27FC236}">
                <a16:creationId xmlns:a16="http://schemas.microsoft.com/office/drawing/2014/main" id="{96A3E813-E4E7-8F2A-DB29-38A9907E1F08}"/>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79AACE50-423B-CF5D-391D-105861758156}"/>
              </a:ext>
            </a:extLst>
          </p:cNvPr>
          <p:cNvSpPr>
            <a:spLocks noGrp="1"/>
          </p:cNvSpPr>
          <p:nvPr>
            <p:ph type="sldNum" sz="quarter" idx="12"/>
          </p:nvPr>
        </p:nvSpPr>
        <p:spPr/>
        <p:txBody>
          <a:bodyPr/>
          <a:lstStyle/>
          <a:p>
            <a:fld id="{B439833E-2DE8-42FD-981C-669BF3962E86}" type="slidenum">
              <a:rPr lang="fr-BE" smtClean="0"/>
              <a:t>‹N°›</a:t>
            </a:fld>
            <a:endParaRPr lang="fr-BE"/>
          </a:p>
        </p:txBody>
      </p:sp>
    </p:spTree>
    <p:extLst>
      <p:ext uri="{BB962C8B-B14F-4D97-AF65-F5344CB8AC3E}">
        <p14:creationId xmlns:p14="http://schemas.microsoft.com/office/powerpoint/2010/main" val="3568645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AF0144-EF3A-019C-4690-138879CE8EFA}"/>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51FF9EEA-DD49-C923-6249-4044AE2BC62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78F727E3-29ED-96A4-070E-CDF692E62C7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3188ED8E-A8CF-90B6-6236-6B81CC8B5392}"/>
              </a:ext>
            </a:extLst>
          </p:cNvPr>
          <p:cNvSpPr>
            <a:spLocks noGrp="1"/>
          </p:cNvSpPr>
          <p:nvPr>
            <p:ph type="dt" sz="half" idx="10"/>
          </p:nvPr>
        </p:nvSpPr>
        <p:spPr/>
        <p:txBody>
          <a:bodyPr/>
          <a:lstStyle/>
          <a:p>
            <a:fld id="{B7D99A2F-0BE5-43B7-AD35-513CEE7F8CBA}" type="datetimeFigureOut">
              <a:rPr lang="fr-BE" smtClean="0"/>
              <a:t>06-08-24</a:t>
            </a:fld>
            <a:endParaRPr lang="fr-BE"/>
          </a:p>
        </p:txBody>
      </p:sp>
      <p:sp>
        <p:nvSpPr>
          <p:cNvPr id="6" name="Espace réservé du pied de page 5">
            <a:extLst>
              <a:ext uri="{FF2B5EF4-FFF2-40B4-BE49-F238E27FC236}">
                <a16:creationId xmlns:a16="http://schemas.microsoft.com/office/drawing/2014/main" id="{6B37277A-8E1B-1AE9-B671-D56439BB5932}"/>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829A5159-FF16-824D-6F39-0049187E237C}"/>
              </a:ext>
            </a:extLst>
          </p:cNvPr>
          <p:cNvSpPr>
            <a:spLocks noGrp="1"/>
          </p:cNvSpPr>
          <p:nvPr>
            <p:ph type="sldNum" sz="quarter" idx="12"/>
          </p:nvPr>
        </p:nvSpPr>
        <p:spPr/>
        <p:txBody>
          <a:bodyPr/>
          <a:lstStyle/>
          <a:p>
            <a:fld id="{B439833E-2DE8-42FD-981C-669BF3962E86}" type="slidenum">
              <a:rPr lang="fr-BE" smtClean="0"/>
              <a:t>‹N°›</a:t>
            </a:fld>
            <a:endParaRPr lang="fr-BE"/>
          </a:p>
        </p:txBody>
      </p:sp>
    </p:spTree>
    <p:extLst>
      <p:ext uri="{BB962C8B-B14F-4D97-AF65-F5344CB8AC3E}">
        <p14:creationId xmlns:p14="http://schemas.microsoft.com/office/powerpoint/2010/main" val="2549915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8DC048-813C-430B-368C-A72CB2A1E57F}"/>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7F45C42C-DA50-34A3-2034-37F6C30887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F53D2BF-32B0-A1F5-E1A4-F7E8A00AD5F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BDA87A05-9E83-4CAB-003E-2361587CB3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ACF27EB-1675-E56F-2390-79A68F698E4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AE581712-812F-F3FF-452D-201E46AC7E29}"/>
              </a:ext>
            </a:extLst>
          </p:cNvPr>
          <p:cNvSpPr>
            <a:spLocks noGrp="1"/>
          </p:cNvSpPr>
          <p:nvPr>
            <p:ph type="dt" sz="half" idx="10"/>
          </p:nvPr>
        </p:nvSpPr>
        <p:spPr/>
        <p:txBody>
          <a:bodyPr/>
          <a:lstStyle/>
          <a:p>
            <a:fld id="{B7D99A2F-0BE5-43B7-AD35-513CEE7F8CBA}" type="datetimeFigureOut">
              <a:rPr lang="fr-BE" smtClean="0"/>
              <a:t>06-08-24</a:t>
            </a:fld>
            <a:endParaRPr lang="fr-BE"/>
          </a:p>
        </p:txBody>
      </p:sp>
      <p:sp>
        <p:nvSpPr>
          <p:cNvPr id="8" name="Espace réservé du pied de page 7">
            <a:extLst>
              <a:ext uri="{FF2B5EF4-FFF2-40B4-BE49-F238E27FC236}">
                <a16:creationId xmlns:a16="http://schemas.microsoft.com/office/drawing/2014/main" id="{A2C27BFB-927B-738E-724A-CE80ACBFF5C6}"/>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8C04BA8E-157E-B8CB-B1E9-320F2EF4D23B}"/>
              </a:ext>
            </a:extLst>
          </p:cNvPr>
          <p:cNvSpPr>
            <a:spLocks noGrp="1"/>
          </p:cNvSpPr>
          <p:nvPr>
            <p:ph type="sldNum" sz="quarter" idx="12"/>
          </p:nvPr>
        </p:nvSpPr>
        <p:spPr/>
        <p:txBody>
          <a:bodyPr/>
          <a:lstStyle/>
          <a:p>
            <a:fld id="{B439833E-2DE8-42FD-981C-669BF3962E86}" type="slidenum">
              <a:rPr lang="fr-BE" smtClean="0"/>
              <a:t>‹N°›</a:t>
            </a:fld>
            <a:endParaRPr lang="fr-BE"/>
          </a:p>
        </p:txBody>
      </p:sp>
    </p:spTree>
    <p:extLst>
      <p:ext uri="{BB962C8B-B14F-4D97-AF65-F5344CB8AC3E}">
        <p14:creationId xmlns:p14="http://schemas.microsoft.com/office/powerpoint/2010/main" val="3598595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F68018-A2D9-7E38-443D-ECBFCC5E95AE}"/>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40074E77-67F7-B18E-4A88-26E18168438F}"/>
              </a:ext>
            </a:extLst>
          </p:cNvPr>
          <p:cNvSpPr>
            <a:spLocks noGrp="1"/>
          </p:cNvSpPr>
          <p:nvPr>
            <p:ph type="dt" sz="half" idx="10"/>
          </p:nvPr>
        </p:nvSpPr>
        <p:spPr/>
        <p:txBody>
          <a:bodyPr/>
          <a:lstStyle/>
          <a:p>
            <a:fld id="{B7D99A2F-0BE5-43B7-AD35-513CEE7F8CBA}" type="datetimeFigureOut">
              <a:rPr lang="fr-BE" smtClean="0"/>
              <a:t>06-08-24</a:t>
            </a:fld>
            <a:endParaRPr lang="fr-BE"/>
          </a:p>
        </p:txBody>
      </p:sp>
      <p:sp>
        <p:nvSpPr>
          <p:cNvPr id="4" name="Espace réservé du pied de page 3">
            <a:extLst>
              <a:ext uri="{FF2B5EF4-FFF2-40B4-BE49-F238E27FC236}">
                <a16:creationId xmlns:a16="http://schemas.microsoft.com/office/drawing/2014/main" id="{229307F6-C52A-C925-6EDF-4E56A3DADDF0}"/>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DE45C957-1B7E-9AD7-F3E3-8B30FB508DD3}"/>
              </a:ext>
            </a:extLst>
          </p:cNvPr>
          <p:cNvSpPr>
            <a:spLocks noGrp="1"/>
          </p:cNvSpPr>
          <p:nvPr>
            <p:ph type="sldNum" sz="quarter" idx="12"/>
          </p:nvPr>
        </p:nvSpPr>
        <p:spPr/>
        <p:txBody>
          <a:bodyPr/>
          <a:lstStyle/>
          <a:p>
            <a:fld id="{B439833E-2DE8-42FD-981C-669BF3962E86}" type="slidenum">
              <a:rPr lang="fr-BE" smtClean="0"/>
              <a:t>‹N°›</a:t>
            </a:fld>
            <a:endParaRPr lang="fr-BE"/>
          </a:p>
        </p:txBody>
      </p:sp>
    </p:spTree>
    <p:extLst>
      <p:ext uri="{BB962C8B-B14F-4D97-AF65-F5344CB8AC3E}">
        <p14:creationId xmlns:p14="http://schemas.microsoft.com/office/powerpoint/2010/main" val="908744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0616B2F-0A91-2899-6175-76095F328B14}"/>
              </a:ext>
            </a:extLst>
          </p:cNvPr>
          <p:cNvSpPr>
            <a:spLocks noGrp="1"/>
          </p:cNvSpPr>
          <p:nvPr>
            <p:ph type="dt" sz="half" idx="10"/>
          </p:nvPr>
        </p:nvSpPr>
        <p:spPr/>
        <p:txBody>
          <a:bodyPr/>
          <a:lstStyle/>
          <a:p>
            <a:fld id="{B7D99A2F-0BE5-43B7-AD35-513CEE7F8CBA}" type="datetimeFigureOut">
              <a:rPr lang="fr-BE" smtClean="0"/>
              <a:t>06-08-24</a:t>
            </a:fld>
            <a:endParaRPr lang="fr-BE"/>
          </a:p>
        </p:txBody>
      </p:sp>
      <p:sp>
        <p:nvSpPr>
          <p:cNvPr id="3" name="Espace réservé du pied de page 2">
            <a:extLst>
              <a:ext uri="{FF2B5EF4-FFF2-40B4-BE49-F238E27FC236}">
                <a16:creationId xmlns:a16="http://schemas.microsoft.com/office/drawing/2014/main" id="{C0FDB65E-34A4-B832-4FED-42EA31832847}"/>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110CDD5C-FF42-D197-587C-E25D5EA60FE9}"/>
              </a:ext>
            </a:extLst>
          </p:cNvPr>
          <p:cNvSpPr>
            <a:spLocks noGrp="1"/>
          </p:cNvSpPr>
          <p:nvPr>
            <p:ph type="sldNum" sz="quarter" idx="12"/>
          </p:nvPr>
        </p:nvSpPr>
        <p:spPr/>
        <p:txBody>
          <a:bodyPr/>
          <a:lstStyle/>
          <a:p>
            <a:fld id="{B439833E-2DE8-42FD-981C-669BF3962E86}" type="slidenum">
              <a:rPr lang="fr-BE" smtClean="0"/>
              <a:t>‹N°›</a:t>
            </a:fld>
            <a:endParaRPr lang="fr-BE"/>
          </a:p>
        </p:txBody>
      </p:sp>
    </p:spTree>
    <p:extLst>
      <p:ext uri="{BB962C8B-B14F-4D97-AF65-F5344CB8AC3E}">
        <p14:creationId xmlns:p14="http://schemas.microsoft.com/office/powerpoint/2010/main" val="3866336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EB4B1D-74AE-D818-2AE1-0A80AA633B0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E98F781A-8C04-8ABE-AAAB-FC31F1817D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CE53B88F-37F8-6041-2DA1-1A6E935499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80111D9-1039-2357-6E60-264C1D9D0DB6}"/>
              </a:ext>
            </a:extLst>
          </p:cNvPr>
          <p:cNvSpPr>
            <a:spLocks noGrp="1"/>
          </p:cNvSpPr>
          <p:nvPr>
            <p:ph type="dt" sz="half" idx="10"/>
          </p:nvPr>
        </p:nvSpPr>
        <p:spPr/>
        <p:txBody>
          <a:bodyPr/>
          <a:lstStyle/>
          <a:p>
            <a:fld id="{B7D99A2F-0BE5-43B7-AD35-513CEE7F8CBA}" type="datetimeFigureOut">
              <a:rPr lang="fr-BE" smtClean="0"/>
              <a:t>06-08-24</a:t>
            </a:fld>
            <a:endParaRPr lang="fr-BE"/>
          </a:p>
        </p:txBody>
      </p:sp>
      <p:sp>
        <p:nvSpPr>
          <p:cNvPr id="6" name="Espace réservé du pied de page 5">
            <a:extLst>
              <a:ext uri="{FF2B5EF4-FFF2-40B4-BE49-F238E27FC236}">
                <a16:creationId xmlns:a16="http://schemas.microsoft.com/office/drawing/2014/main" id="{D418AC16-4250-2D1A-7E73-2515B9CD8352}"/>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E68AD502-13E7-4707-FFE9-9D2E95C3DDA2}"/>
              </a:ext>
            </a:extLst>
          </p:cNvPr>
          <p:cNvSpPr>
            <a:spLocks noGrp="1"/>
          </p:cNvSpPr>
          <p:nvPr>
            <p:ph type="sldNum" sz="quarter" idx="12"/>
          </p:nvPr>
        </p:nvSpPr>
        <p:spPr/>
        <p:txBody>
          <a:bodyPr/>
          <a:lstStyle/>
          <a:p>
            <a:fld id="{B439833E-2DE8-42FD-981C-669BF3962E86}" type="slidenum">
              <a:rPr lang="fr-BE" smtClean="0"/>
              <a:t>‹N°›</a:t>
            </a:fld>
            <a:endParaRPr lang="fr-BE"/>
          </a:p>
        </p:txBody>
      </p:sp>
    </p:spTree>
    <p:extLst>
      <p:ext uri="{BB962C8B-B14F-4D97-AF65-F5344CB8AC3E}">
        <p14:creationId xmlns:p14="http://schemas.microsoft.com/office/powerpoint/2010/main" val="511255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7BD5F7-6873-4257-ACE6-3FDCFA7A977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414C8114-5AB2-49C5-829A-EBC47D1805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CFA45C27-D590-45B7-432F-C533444AC1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478CFFE-8D55-5D0C-C06C-A8292695144E}"/>
              </a:ext>
            </a:extLst>
          </p:cNvPr>
          <p:cNvSpPr>
            <a:spLocks noGrp="1"/>
          </p:cNvSpPr>
          <p:nvPr>
            <p:ph type="dt" sz="half" idx="10"/>
          </p:nvPr>
        </p:nvSpPr>
        <p:spPr/>
        <p:txBody>
          <a:bodyPr/>
          <a:lstStyle/>
          <a:p>
            <a:fld id="{B7D99A2F-0BE5-43B7-AD35-513CEE7F8CBA}" type="datetimeFigureOut">
              <a:rPr lang="fr-BE" smtClean="0"/>
              <a:t>06-08-24</a:t>
            </a:fld>
            <a:endParaRPr lang="fr-BE"/>
          </a:p>
        </p:txBody>
      </p:sp>
      <p:sp>
        <p:nvSpPr>
          <p:cNvPr id="6" name="Espace réservé du pied de page 5">
            <a:extLst>
              <a:ext uri="{FF2B5EF4-FFF2-40B4-BE49-F238E27FC236}">
                <a16:creationId xmlns:a16="http://schemas.microsoft.com/office/drawing/2014/main" id="{CEFD0C84-49CC-8E00-ED55-5DC897444ECF}"/>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29B6E116-4607-0E5D-0E04-B49E6BF064DA}"/>
              </a:ext>
            </a:extLst>
          </p:cNvPr>
          <p:cNvSpPr>
            <a:spLocks noGrp="1"/>
          </p:cNvSpPr>
          <p:nvPr>
            <p:ph type="sldNum" sz="quarter" idx="12"/>
          </p:nvPr>
        </p:nvSpPr>
        <p:spPr/>
        <p:txBody>
          <a:bodyPr/>
          <a:lstStyle/>
          <a:p>
            <a:fld id="{B439833E-2DE8-42FD-981C-669BF3962E86}" type="slidenum">
              <a:rPr lang="fr-BE" smtClean="0"/>
              <a:t>‹N°›</a:t>
            </a:fld>
            <a:endParaRPr lang="fr-BE"/>
          </a:p>
        </p:txBody>
      </p:sp>
    </p:spTree>
    <p:extLst>
      <p:ext uri="{BB962C8B-B14F-4D97-AF65-F5344CB8AC3E}">
        <p14:creationId xmlns:p14="http://schemas.microsoft.com/office/powerpoint/2010/main" val="70984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A240357-349F-2EF8-8456-418516477E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809407CA-CCE8-0E1C-7B10-084B0B09FE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875AF49A-8E5D-AF25-A93A-C4D1A0B038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D99A2F-0BE5-43B7-AD35-513CEE7F8CBA}" type="datetimeFigureOut">
              <a:rPr lang="fr-BE" smtClean="0"/>
              <a:t>06-08-24</a:t>
            </a:fld>
            <a:endParaRPr lang="fr-BE"/>
          </a:p>
        </p:txBody>
      </p:sp>
      <p:sp>
        <p:nvSpPr>
          <p:cNvPr id="5" name="Espace réservé du pied de page 4">
            <a:extLst>
              <a:ext uri="{FF2B5EF4-FFF2-40B4-BE49-F238E27FC236}">
                <a16:creationId xmlns:a16="http://schemas.microsoft.com/office/drawing/2014/main" id="{E54DDCCF-CEA2-B98E-73C0-DFBF8A3D4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5DD8D793-CA8E-D1AA-2053-EE65022E8A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39833E-2DE8-42FD-981C-669BF3962E86}" type="slidenum">
              <a:rPr lang="fr-BE" smtClean="0"/>
              <a:t>‹N°›</a:t>
            </a:fld>
            <a:endParaRPr lang="fr-BE"/>
          </a:p>
        </p:txBody>
      </p:sp>
    </p:spTree>
    <p:extLst>
      <p:ext uri="{BB962C8B-B14F-4D97-AF65-F5344CB8AC3E}">
        <p14:creationId xmlns:p14="http://schemas.microsoft.com/office/powerpoint/2010/main" val="703671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Personajes de superman, Arte del súperhombre, Superman">
            <a:extLst>
              <a:ext uri="{FF2B5EF4-FFF2-40B4-BE49-F238E27FC236}">
                <a16:creationId xmlns:a16="http://schemas.microsoft.com/office/drawing/2014/main" id="{5570F11C-B1EC-AEBA-CEBD-CAB4B6661C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8399" y="2026098"/>
            <a:ext cx="2505583" cy="31681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limero - Die leven">
            <a:extLst>
              <a:ext uri="{FF2B5EF4-FFF2-40B4-BE49-F238E27FC236}">
                <a16:creationId xmlns:a16="http://schemas.microsoft.com/office/drawing/2014/main" id="{B13F0059-465B-16FD-8475-3900F86061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4839" y="151338"/>
            <a:ext cx="1701007" cy="23982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Jafar PNG by BrokenHeartDesignz on DeviantArt">
            <a:extLst>
              <a:ext uri="{FF2B5EF4-FFF2-40B4-BE49-F238E27FC236}">
                <a16:creationId xmlns:a16="http://schemas.microsoft.com/office/drawing/2014/main" id="{0701B9B0-ECB6-D994-AC9A-711BCBD71F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97" y="1529302"/>
            <a:ext cx="2053852" cy="2807798"/>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BBA58521-A6A8-1910-AB37-572CCA9E061E}"/>
              </a:ext>
            </a:extLst>
          </p:cNvPr>
          <p:cNvSpPr>
            <a:spLocks noGrp="1"/>
          </p:cNvSpPr>
          <p:nvPr>
            <p:ph type="ctrTitle"/>
          </p:nvPr>
        </p:nvSpPr>
        <p:spPr>
          <a:xfrm>
            <a:off x="4791912" y="1814"/>
            <a:ext cx="2012301" cy="630012"/>
          </a:xfrm>
        </p:spPr>
        <p:txBody>
          <a:bodyPr>
            <a:normAutofit/>
          </a:bodyPr>
          <a:lstStyle/>
          <a:p>
            <a:r>
              <a:rPr lang="fr-BE" sz="3200" b="1" dirty="0"/>
              <a:t>La victime</a:t>
            </a:r>
          </a:p>
        </p:txBody>
      </p:sp>
      <p:sp>
        <p:nvSpPr>
          <p:cNvPr id="4" name="Titre 1">
            <a:extLst>
              <a:ext uri="{FF2B5EF4-FFF2-40B4-BE49-F238E27FC236}">
                <a16:creationId xmlns:a16="http://schemas.microsoft.com/office/drawing/2014/main" id="{3039ABB0-E9A9-2589-959B-C20810A03FF4}"/>
              </a:ext>
            </a:extLst>
          </p:cNvPr>
          <p:cNvSpPr txBox="1">
            <a:spLocks/>
          </p:cNvSpPr>
          <p:nvPr/>
        </p:nvSpPr>
        <p:spPr>
          <a:xfrm>
            <a:off x="7575654" y="2644155"/>
            <a:ext cx="2480284" cy="9286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BE" sz="3200" b="1" dirty="0">
                <a:solidFill>
                  <a:schemeClr val="accent1"/>
                </a:solidFill>
              </a:rPr>
              <a:t>Le sauveur</a:t>
            </a:r>
          </a:p>
        </p:txBody>
      </p:sp>
      <p:sp>
        <p:nvSpPr>
          <p:cNvPr id="5" name="Titre 1">
            <a:extLst>
              <a:ext uri="{FF2B5EF4-FFF2-40B4-BE49-F238E27FC236}">
                <a16:creationId xmlns:a16="http://schemas.microsoft.com/office/drawing/2014/main" id="{966C9794-138F-9F28-CAA2-F034C6E903DB}"/>
              </a:ext>
            </a:extLst>
          </p:cNvPr>
          <p:cNvSpPr txBox="1">
            <a:spLocks/>
          </p:cNvSpPr>
          <p:nvPr/>
        </p:nvSpPr>
        <p:spPr>
          <a:xfrm>
            <a:off x="1158946" y="2205430"/>
            <a:ext cx="2683858" cy="9286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BE" sz="3200" b="1" dirty="0">
                <a:solidFill>
                  <a:srgbClr val="FF0000"/>
                </a:solidFill>
              </a:rPr>
              <a:t>Le bourreau</a:t>
            </a:r>
          </a:p>
        </p:txBody>
      </p:sp>
      <p:sp>
        <p:nvSpPr>
          <p:cNvPr id="6" name="ZoneTexte 5">
            <a:extLst>
              <a:ext uri="{FF2B5EF4-FFF2-40B4-BE49-F238E27FC236}">
                <a16:creationId xmlns:a16="http://schemas.microsoft.com/office/drawing/2014/main" id="{FC80FA60-E7B3-6B3A-FC35-418CBC1BC925}"/>
              </a:ext>
            </a:extLst>
          </p:cNvPr>
          <p:cNvSpPr txBox="1"/>
          <p:nvPr/>
        </p:nvSpPr>
        <p:spPr>
          <a:xfrm>
            <a:off x="4889775" y="545325"/>
            <a:ext cx="5303096" cy="2800767"/>
          </a:xfrm>
          <a:prstGeom prst="rect">
            <a:avLst/>
          </a:prstGeom>
          <a:noFill/>
        </p:spPr>
        <p:txBody>
          <a:bodyPr wrap="square" rtlCol="0">
            <a:spAutoFit/>
          </a:bodyPr>
          <a:lstStyle/>
          <a:p>
            <a:pPr lvl="0"/>
            <a:r>
              <a:rPr lang="fr-BE" sz="1600" dirty="0">
                <a:effectLst/>
                <a:latin typeface="Calibri" panose="020F0502020204030204" pitchFamily="34" charset="0"/>
                <a:ea typeface="Calibri" panose="020F0502020204030204" pitchFamily="34" charset="0"/>
                <a:cs typeface="Times New Roman" panose="02020603050405020304" pitchFamily="18" charset="0"/>
              </a:rPr>
              <a:t>Se plaint souvent, pleurniche. Ne prend pas de responsabilité, se fie aux autres. </a:t>
            </a:r>
            <a:r>
              <a:rPr lang="fr-BE" sz="1600" dirty="0">
                <a:latin typeface="Calibri" panose="020F0502020204030204" pitchFamily="34" charset="0"/>
                <a:ea typeface="Calibri" panose="020F0502020204030204" pitchFamily="34" charset="0"/>
                <a:cs typeface="Times New Roman" panose="02020603050405020304" pitchFamily="18" charset="0"/>
              </a:rPr>
              <a:t>M</a:t>
            </a:r>
            <a:r>
              <a:rPr lang="fr-BE" sz="1600" dirty="0">
                <a:effectLst/>
                <a:latin typeface="Calibri" panose="020F0502020204030204" pitchFamily="34" charset="0"/>
                <a:ea typeface="Calibri" panose="020F0502020204030204" pitchFamily="34" charset="0"/>
                <a:cs typeface="Times New Roman" panose="02020603050405020304" pitchFamily="18" charset="0"/>
              </a:rPr>
              <a:t>alheureuse, impuissante face aux situations. </a:t>
            </a:r>
            <a:r>
              <a:rPr lang="fr-BE" sz="1600" dirty="0">
                <a:latin typeface="Calibri" panose="020F0502020204030204" pitchFamily="34" charset="0"/>
                <a:ea typeface="Calibri" panose="020F0502020204030204" pitchFamily="34" charset="0"/>
                <a:cs typeface="Times New Roman" panose="02020603050405020304" pitchFamily="18" charset="0"/>
              </a:rPr>
              <a:t>S</a:t>
            </a:r>
            <a:r>
              <a:rPr lang="fr-BE" sz="1600" dirty="0">
                <a:effectLst/>
                <a:latin typeface="Calibri" panose="020F0502020204030204" pitchFamily="34" charset="0"/>
                <a:ea typeface="Calibri" panose="020F0502020204030204" pitchFamily="34" charset="0"/>
                <a:cs typeface="Times New Roman" panose="02020603050405020304" pitchFamily="18" charset="0"/>
              </a:rPr>
              <a:t>ouvent désespérée, incapable de prendre des décisions, attire l’attention sur elle.</a:t>
            </a:r>
            <a:br>
              <a:rPr lang="fr-BE" sz="1600" dirty="0">
                <a:effectLst/>
                <a:latin typeface="Calibri" panose="020F0502020204030204" pitchFamily="34" charset="0"/>
                <a:ea typeface="Calibri" panose="020F0502020204030204" pitchFamily="34" charset="0"/>
                <a:cs typeface="Times New Roman" panose="02020603050405020304" pitchFamily="18" charset="0"/>
              </a:rPr>
            </a:br>
            <a:r>
              <a:rPr lang="fr-BE" sz="1600" dirty="0">
                <a:effectLst/>
                <a:latin typeface="Calibri" panose="020F0502020204030204" pitchFamily="34" charset="0"/>
                <a:ea typeface="Calibri" panose="020F0502020204030204" pitchFamily="34" charset="0"/>
                <a:cs typeface="Times New Roman" panose="02020603050405020304" pitchFamily="18" charset="0"/>
              </a:rPr>
              <a:t> </a:t>
            </a:r>
            <a:br>
              <a:rPr lang="fr-BE" sz="1600" dirty="0">
                <a:latin typeface="Calibri" panose="020F0502020204030204" pitchFamily="34" charset="0"/>
                <a:ea typeface="Calibri" panose="020F0502020204030204" pitchFamily="34" charset="0"/>
                <a:cs typeface="Times New Roman" panose="02020603050405020304" pitchFamily="18" charset="0"/>
              </a:rPr>
            </a:br>
            <a:r>
              <a:rPr lang="fr-BE" sz="1600" b="1" i="1" dirty="0">
                <a:latin typeface="Calibri" panose="020F0502020204030204" pitchFamily="34" charset="0"/>
                <a:ea typeface="Calibri" panose="020F0502020204030204" pitchFamily="34" charset="0"/>
                <a:cs typeface="Times New Roman" panose="02020603050405020304" pitchFamily="18" charset="0"/>
              </a:rPr>
              <a:t>Ses phrases favorites sont : </a:t>
            </a:r>
          </a:p>
          <a:p>
            <a:r>
              <a:rPr lang="fr-BE" sz="1600" i="1" dirty="0">
                <a:latin typeface="Calibri" panose="020F0502020204030204" pitchFamily="34" charset="0"/>
                <a:ea typeface="Calibri" panose="020F0502020204030204" pitchFamily="34" charset="0"/>
                <a:cs typeface="Times New Roman" panose="02020603050405020304" pitchFamily="18" charset="0"/>
              </a:rPr>
              <a:t>C'est pas de ma faute. A cause de toi…</a:t>
            </a:r>
          </a:p>
          <a:p>
            <a:r>
              <a:rPr lang="fr-BE" sz="1600" i="1" dirty="0">
                <a:latin typeface="Calibri" panose="020F0502020204030204" pitchFamily="34" charset="0"/>
                <a:ea typeface="Calibri" panose="020F0502020204030204" pitchFamily="34" charset="0"/>
                <a:cs typeface="Times New Roman" panose="02020603050405020304" pitchFamily="18" charset="0"/>
              </a:rPr>
              <a:t>Regarde ce que tu m'as fait faire </a:t>
            </a:r>
          </a:p>
          <a:p>
            <a:r>
              <a:rPr lang="fr-BE" sz="1600" i="1" dirty="0">
                <a:latin typeface="Calibri" panose="020F0502020204030204" pitchFamily="34" charset="0"/>
                <a:ea typeface="Calibri" panose="020F0502020204030204" pitchFamily="34" charset="0"/>
                <a:cs typeface="Times New Roman" panose="02020603050405020304" pitchFamily="18" charset="0"/>
              </a:rPr>
              <a:t>Je n'en peux plus, j'en ai marre </a:t>
            </a:r>
          </a:p>
          <a:p>
            <a:r>
              <a:rPr lang="fr-BE" sz="1600" i="1" dirty="0">
                <a:latin typeface="Calibri" panose="020F0502020204030204" pitchFamily="34" charset="0"/>
                <a:ea typeface="Calibri" panose="020F0502020204030204" pitchFamily="34" charset="0"/>
                <a:cs typeface="Times New Roman" panose="02020603050405020304" pitchFamily="18" charset="0"/>
              </a:rPr>
              <a:t>Je ne sais pas, c'est trop compliqué</a:t>
            </a:r>
          </a:p>
          <a:p>
            <a:r>
              <a:rPr lang="fr-BE" sz="1600" i="1" dirty="0">
                <a:latin typeface="Calibri" panose="020F0502020204030204" pitchFamily="34" charset="0"/>
                <a:ea typeface="Calibri" panose="020F0502020204030204" pitchFamily="34" charset="0"/>
                <a:cs typeface="Times New Roman" panose="02020603050405020304" pitchFamily="18" charset="0"/>
              </a:rPr>
              <a:t>Le problème, c’est …</a:t>
            </a:r>
            <a:r>
              <a:rPr lang="fr-BE" sz="1600" i="1" dirty="0">
                <a:effectLst/>
                <a:latin typeface="Calibri" panose="020F0502020204030204" pitchFamily="34" charset="0"/>
                <a:ea typeface="Calibri" panose="020F0502020204030204" pitchFamily="34" charset="0"/>
                <a:cs typeface="Times New Roman" panose="02020603050405020304" pitchFamily="18" charset="0"/>
              </a:rPr>
              <a:t>..</a:t>
            </a:r>
            <a:endParaRPr lang="fr-BE" sz="1600"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ZoneTexte 8">
            <a:extLst>
              <a:ext uri="{FF2B5EF4-FFF2-40B4-BE49-F238E27FC236}">
                <a16:creationId xmlns:a16="http://schemas.microsoft.com/office/drawing/2014/main" id="{6F7F74E4-1216-059B-9C4F-0FFF0D0C6933}"/>
              </a:ext>
            </a:extLst>
          </p:cNvPr>
          <p:cNvSpPr txBox="1"/>
          <p:nvPr/>
        </p:nvSpPr>
        <p:spPr>
          <a:xfrm>
            <a:off x="258572" y="4302051"/>
            <a:ext cx="5387788" cy="2308324"/>
          </a:xfrm>
          <a:prstGeom prst="rect">
            <a:avLst/>
          </a:prstGeom>
          <a:noFill/>
        </p:spPr>
        <p:txBody>
          <a:bodyPr wrap="square">
            <a:spAutoFit/>
          </a:bodyPr>
          <a:lstStyle/>
          <a:p>
            <a:pPr lvl="0"/>
            <a:r>
              <a:rPr lang="fr-BE"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On n’ a pas envie de le contrarier, il divise pour mieux régner.  Il dit souvent du mal des autres et met le  point sur les faiblesses des autres. Il pense que sans lui tout irait mal. </a:t>
            </a:r>
          </a:p>
          <a:p>
            <a:r>
              <a:rPr lang="fr-BE"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Fait souffrir les autres.</a:t>
            </a:r>
            <a:br>
              <a:rPr lang="fr-BE"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fr-BE"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fr-BE" sz="16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Ses phrases favorites sont : </a:t>
            </a:r>
          </a:p>
          <a:p>
            <a:r>
              <a:rPr lang="fr-BE" sz="16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Les autres sont incompétents. On ne peut compter sur personne. Lui, il sait le faire. C’est raté, tout est de ta faute. </a:t>
            </a:r>
          </a:p>
          <a:p>
            <a:r>
              <a:rPr lang="fr-BE" sz="16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Ah, tu vois que toi aussi , toi qui sais si bien faire ceci.</a:t>
            </a:r>
          </a:p>
        </p:txBody>
      </p:sp>
      <p:sp>
        <p:nvSpPr>
          <p:cNvPr id="10" name="ZoneTexte 9">
            <a:extLst>
              <a:ext uri="{FF2B5EF4-FFF2-40B4-BE49-F238E27FC236}">
                <a16:creationId xmlns:a16="http://schemas.microsoft.com/office/drawing/2014/main" id="{34FBCA7B-8A5D-AAC7-40A3-CD1190CF4660}"/>
              </a:ext>
            </a:extLst>
          </p:cNvPr>
          <p:cNvSpPr txBox="1"/>
          <p:nvPr/>
        </p:nvSpPr>
        <p:spPr>
          <a:xfrm>
            <a:off x="7305869" y="3483511"/>
            <a:ext cx="3854710" cy="2436564"/>
          </a:xfrm>
          <a:prstGeom prst="rect">
            <a:avLst/>
          </a:prstGeom>
          <a:noFill/>
        </p:spPr>
        <p:txBody>
          <a:bodyPr wrap="square">
            <a:spAutoFit/>
          </a:bodyPr>
          <a:lstStyle/>
          <a:p>
            <a:pPr lvl="0"/>
            <a:r>
              <a:rPr lang="fr-BE" sz="1600" dirty="0">
                <a:solidFill>
                  <a:srgbClr val="002060"/>
                </a:solidFill>
                <a:effectLst/>
                <a:ea typeface="Calibri" panose="020F0502020204030204" pitchFamily="34" charset="0"/>
                <a:cs typeface="Times New Roman" panose="02020603050405020304" pitchFamily="18" charset="0"/>
              </a:rPr>
              <a:t>Devance les besoins des autres</a:t>
            </a:r>
          </a:p>
          <a:p>
            <a:pPr lvl="0"/>
            <a:r>
              <a:rPr lang="fr-BE" sz="1600" dirty="0">
                <a:solidFill>
                  <a:srgbClr val="002060"/>
                </a:solidFill>
                <a:effectLst/>
                <a:ea typeface="Calibri" panose="020F0502020204030204" pitchFamily="34" charset="0"/>
                <a:cs typeface="Times New Roman" panose="02020603050405020304" pitchFamily="18" charset="0"/>
              </a:rPr>
              <a:t>Protège, veut être indispensable</a:t>
            </a:r>
          </a:p>
          <a:p>
            <a:pPr>
              <a:spcAft>
                <a:spcPts val="1000"/>
              </a:spcAft>
            </a:pPr>
            <a:r>
              <a:rPr lang="fr-BE" sz="1600" dirty="0">
                <a:solidFill>
                  <a:srgbClr val="002060"/>
                </a:solidFill>
                <a:effectLst/>
                <a:ea typeface="Calibri" panose="020F0502020204030204" pitchFamily="34" charset="0"/>
                <a:cs typeface="Times New Roman" panose="02020603050405020304" pitchFamily="18" charset="0"/>
              </a:rPr>
              <a:t>A un côté protecteur, dévoué</a:t>
            </a:r>
            <a:br>
              <a:rPr lang="fr-BE" sz="1600" dirty="0">
                <a:solidFill>
                  <a:srgbClr val="002060"/>
                </a:solidFill>
                <a:effectLst/>
                <a:ea typeface="Calibri" panose="020F0502020204030204" pitchFamily="34" charset="0"/>
                <a:cs typeface="Times New Roman" panose="02020603050405020304" pitchFamily="18" charset="0"/>
              </a:rPr>
            </a:br>
            <a:r>
              <a:rPr lang="fr-BE" sz="1600" dirty="0">
                <a:solidFill>
                  <a:srgbClr val="002060"/>
                </a:solidFill>
                <a:ea typeface="Calibri" panose="020F0502020204030204" pitchFamily="34" charset="0"/>
                <a:cs typeface="Times New Roman" panose="02020603050405020304" pitchFamily="18" charset="0"/>
              </a:rPr>
              <a:t>C</a:t>
            </a:r>
            <a:r>
              <a:rPr lang="fr-BE" sz="1600" dirty="0">
                <a:solidFill>
                  <a:srgbClr val="002060"/>
                </a:solidFill>
                <a:effectLst/>
                <a:ea typeface="Calibri" panose="020F0502020204030204" pitchFamily="34" charset="0"/>
                <a:cs typeface="Times New Roman" panose="02020603050405020304" pitchFamily="18" charset="0"/>
              </a:rPr>
              <a:t>rée une dépendance de par son côté</a:t>
            </a:r>
            <a:br>
              <a:rPr lang="fr-BE" sz="1600" dirty="0">
                <a:solidFill>
                  <a:srgbClr val="002060"/>
                </a:solidFill>
                <a:effectLst/>
                <a:ea typeface="Calibri" panose="020F0502020204030204" pitchFamily="34" charset="0"/>
                <a:cs typeface="Times New Roman" panose="02020603050405020304" pitchFamily="18" charset="0"/>
              </a:rPr>
            </a:br>
            <a:r>
              <a:rPr lang="fr-BE" sz="1600" dirty="0">
                <a:solidFill>
                  <a:srgbClr val="002060"/>
                </a:solidFill>
                <a:effectLst/>
                <a:ea typeface="Calibri" panose="020F0502020204030204" pitchFamily="34" charset="0"/>
                <a:cs typeface="Times New Roman" panose="02020603050405020304" pitchFamily="18" charset="0"/>
              </a:rPr>
              <a:t>de sauveur</a:t>
            </a:r>
            <a:br>
              <a:rPr lang="fr-BE" sz="1600" dirty="0">
                <a:solidFill>
                  <a:srgbClr val="002060"/>
                </a:solidFill>
                <a:effectLst/>
                <a:ea typeface="Calibri" panose="020F0502020204030204" pitchFamily="34" charset="0"/>
                <a:cs typeface="Times New Roman" panose="02020603050405020304" pitchFamily="18" charset="0"/>
              </a:rPr>
            </a:br>
            <a:r>
              <a:rPr lang="fr-BE" sz="1600" dirty="0">
                <a:solidFill>
                  <a:srgbClr val="002060"/>
                </a:solidFill>
                <a:ea typeface="Calibri" panose="020F0502020204030204" pitchFamily="34" charset="0"/>
                <a:cs typeface="Times New Roman" panose="02020603050405020304" pitchFamily="18" charset="0"/>
              </a:rPr>
              <a:t>T</a:t>
            </a:r>
            <a:r>
              <a:rPr lang="fr-BE" sz="1600" dirty="0">
                <a:solidFill>
                  <a:srgbClr val="002060"/>
                </a:solidFill>
                <a:effectLst/>
                <a:ea typeface="Calibri" panose="020F0502020204030204" pitchFamily="34" charset="0"/>
                <a:cs typeface="Times New Roman" panose="02020603050405020304" pitchFamily="18" charset="0"/>
              </a:rPr>
              <a:t>oujours prêt à aider les autres même</a:t>
            </a:r>
            <a:br>
              <a:rPr lang="fr-BE" sz="1600" dirty="0">
                <a:solidFill>
                  <a:srgbClr val="002060"/>
                </a:solidFill>
                <a:effectLst/>
                <a:ea typeface="Calibri" panose="020F0502020204030204" pitchFamily="34" charset="0"/>
                <a:cs typeface="Times New Roman" panose="02020603050405020304" pitchFamily="18" charset="0"/>
              </a:rPr>
            </a:br>
            <a:r>
              <a:rPr lang="fr-BE" sz="1600" dirty="0">
                <a:solidFill>
                  <a:srgbClr val="002060"/>
                </a:solidFill>
                <a:effectLst/>
                <a:ea typeface="Calibri" panose="020F0502020204030204" pitchFamily="34" charset="0"/>
                <a:cs typeface="Times New Roman" panose="02020603050405020304" pitchFamily="18" charset="0"/>
              </a:rPr>
              <a:t> si on ne lui demande pas son avis.</a:t>
            </a:r>
            <a:br>
              <a:rPr lang="fr-BE" sz="1600" dirty="0">
                <a:solidFill>
                  <a:srgbClr val="002060"/>
                </a:solidFill>
                <a:effectLst/>
                <a:ea typeface="Calibri" panose="020F0502020204030204" pitchFamily="34" charset="0"/>
                <a:cs typeface="Times New Roman" panose="02020603050405020304" pitchFamily="18" charset="0"/>
              </a:rPr>
            </a:br>
            <a:endParaRPr lang="fr-BE" sz="1600" dirty="0">
              <a:solidFill>
                <a:srgbClr val="002060"/>
              </a:solidFill>
              <a:effectLst/>
              <a:ea typeface="Calibri" panose="020F0502020204030204" pitchFamily="34" charset="0"/>
              <a:cs typeface="Times New Roman" panose="02020603050405020304" pitchFamily="18" charset="0"/>
            </a:endParaRPr>
          </a:p>
          <a:p>
            <a:pPr>
              <a:spcAft>
                <a:spcPts val="1000"/>
              </a:spcAft>
            </a:pPr>
            <a:endParaRPr lang="fr-BE" sz="1600" i="1" dirty="0">
              <a:solidFill>
                <a:srgbClr val="002060"/>
              </a:solidFill>
            </a:endParaRPr>
          </a:p>
        </p:txBody>
      </p:sp>
      <p:sp>
        <p:nvSpPr>
          <p:cNvPr id="11" name="ZoneTexte 10">
            <a:extLst>
              <a:ext uri="{FF2B5EF4-FFF2-40B4-BE49-F238E27FC236}">
                <a16:creationId xmlns:a16="http://schemas.microsoft.com/office/drawing/2014/main" id="{69ED8AB9-3575-3B09-BF33-2DD30E555378}"/>
              </a:ext>
            </a:extLst>
          </p:cNvPr>
          <p:cNvSpPr txBox="1"/>
          <p:nvPr/>
        </p:nvSpPr>
        <p:spPr>
          <a:xfrm>
            <a:off x="2159972" y="3012522"/>
            <a:ext cx="1825371" cy="1631216"/>
          </a:xfrm>
          <a:prstGeom prst="rect">
            <a:avLst/>
          </a:prstGeom>
          <a:noFill/>
        </p:spPr>
        <p:txBody>
          <a:bodyPr wrap="none" rtlCol="0">
            <a:spAutoFit/>
          </a:bodyPr>
          <a:lstStyle/>
          <a:p>
            <a:r>
              <a:rPr lang="fr-BE" sz="1600" dirty="0">
                <a:solidFill>
                  <a:srgbClr val="FF0000"/>
                </a:solidFill>
              </a:rPr>
              <a:t>Sévère, cassant</a:t>
            </a:r>
          </a:p>
          <a:p>
            <a:r>
              <a:rPr lang="fr-BE" sz="1600" dirty="0">
                <a:solidFill>
                  <a:srgbClr val="FF0000"/>
                </a:solidFill>
              </a:rPr>
              <a:t>Critique, autoritaire</a:t>
            </a:r>
          </a:p>
          <a:p>
            <a:r>
              <a:rPr lang="fr-BE" sz="1600" dirty="0">
                <a:solidFill>
                  <a:srgbClr val="FF0000"/>
                </a:solidFill>
              </a:rPr>
              <a:t>Dévalorisant, cruel</a:t>
            </a:r>
          </a:p>
          <a:p>
            <a:r>
              <a:rPr lang="fr-BE" sz="1600" dirty="0">
                <a:solidFill>
                  <a:srgbClr val="FF0000"/>
                </a:solidFill>
              </a:rPr>
              <a:t>Harceleur, sournois</a:t>
            </a:r>
          </a:p>
          <a:p>
            <a:r>
              <a:rPr lang="fr-BE" sz="1600" dirty="0">
                <a:solidFill>
                  <a:srgbClr val="FF0000"/>
                </a:solidFill>
              </a:rPr>
              <a:t>Dénigrant</a:t>
            </a:r>
            <a:br>
              <a:rPr lang="fr-BE" sz="1600" dirty="0"/>
            </a:br>
            <a:r>
              <a:rPr lang="fr-BE" sz="1600" dirty="0"/>
              <a:t>, </a:t>
            </a:r>
          </a:p>
        </p:txBody>
      </p:sp>
      <p:sp>
        <p:nvSpPr>
          <p:cNvPr id="12" name="Triangle isocèle 11">
            <a:extLst>
              <a:ext uri="{FF2B5EF4-FFF2-40B4-BE49-F238E27FC236}">
                <a16:creationId xmlns:a16="http://schemas.microsoft.com/office/drawing/2014/main" id="{73EF7458-15DF-94FF-A700-EBA346BC2357}"/>
              </a:ext>
            </a:extLst>
          </p:cNvPr>
          <p:cNvSpPr/>
          <p:nvPr/>
        </p:nvSpPr>
        <p:spPr>
          <a:xfrm>
            <a:off x="4871869" y="3346092"/>
            <a:ext cx="2239136" cy="2429435"/>
          </a:xfrm>
          <a:prstGeom prst="triangl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b="1" dirty="0">
                <a:solidFill>
                  <a:srgbClr val="7030A0"/>
                </a:solidFill>
              </a:rPr>
              <a:t>Triangle</a:t>
            </a:r>
          </a:p>
          <a:p>
            <a:pPr algn="ctr"/>
            <a:r>
              <a:rPr lang="fr-BE" sz="1600" b="1" dirty="0">
                <a:solidFill>
                  <a:srgbClr val="7030A0"/>
                </a:solidFill>
              </a:rPr>
              <a:t> de </a:t>
            </a:r>
            <a:r>
              <a:rPr lang="fr-BE" sz="1600" b="1" dirty="0" err="1">
                <a:solidFill>
                  <a:srgbClr val="7030A0"/>
                </a:solidFill>
              </a:rPr>
              <a:t>Karpman</a:t>
            </a:r>
            <a:endParaRPr lang="fr-BE" sz="1600" b="1" dirty="0">
              <a:solidFill>
                <a:srgbClr val="7030A0"/>
              </a:solidFill>
            </a:endParaRPr>
          </a:p>
          <a:p>
            <a:pPr algn="ctr"/>
            <a:endParaRPr lang="fr-BE" sz="1600" b="1" dirty="0">
              <a:solidFill>
                <a:srgbClr val="7030A0"/>
              </a:solidFill>
            </a:endParaRPr>
          </a:p>
          <a:p>
            <a:pPr algn="ctr"/>
            <a:endParaRPr lang="fr-BE" sz="1600" b="1" dirty="0">
              <a:solidFill>
                <a:srgbClr val="7030A0"/>
              </a:solidFill>
            </a:endParaRPr>
          </a:p>
        </p:txBody>
      </p:sp>
      <p:sp>
        <p:nvSpPr>
          <p:cNvPr id="13" name="ZoneTexte 12">
            <a:extLst>
              <a:ext uri="{FF2B5EF4-FFF2-40B4-BE49-F238E27FC236}">
                <a16:creationId xmlns:a16="http://schemas.microsoft.com/office/drawing/2014/main" id="{DC73380B-66F6-C59A-FACB-ACCB357D7F5A}"/>
              </a:ext>
            </a:extLst>
          </p:cNvPr>
          <p:cNvSpPr txBox="1"/>
          <p:nvPr/>
        </p:nvSpPr>
        <p:spPr>
          <a:xfrm>
            <a:off x="7355757" y="5283482"/>
            <a:ext cx="4697633" cy="1323439"/>
          </a:xfrm>
          <a:prstGeom prst="rect">
            <a:avLst/>
          </a:prstGeom>
          <a:noFill/>
        </p:spPr>
        <p:txBody>
          <a:bodyPr wrap="none" rtlCol="0">
            <a:spAutoFit/>
          </a:bodyPr>
          <a:lstStyle/>
          <a:p>
            <a:r>
              <a:rPr lang="fr-BE" sz="1600" b="1" i="1" dirty="0">
                <a:solidFill>
                  <a:srgbClr val="002060"/>
                </a:solidFill>
                <a:effectLst/>
              </a:rPr>
              <a:t>Ses phrases favorites sont :</a:t>
            </a:r>
            <a:br>
              <a:rPr lang="fr-BE" sz="1600" b="0" i="1" dirty="0">
                <a:solidFill>
                  <a:srgbClr val="002060"/>
                </a:solidFill>
                <a:effectLst/>
              </a:rPr>
            </a:br>
            <a:r>
              <a:rPr lang="fr-BE" sz="1600" b="0" i="1" dirty="0">
                <a:solidFill>
                  <a:srgbClr val="002060"/>
                </a:solidFill>
                <a:effectLst/>
              </a:rPr>
              <a:t>Si ce n'était pas pour toi, j'essaie seulement de t'aider, </a:t>
            </a:r>
            <a:br>
              <a:rPr lang="fr-BE" sz="1600" b="0" i="1" dirty="0">
                <a:solidFill>
                  <a:srgbClr val="002060"/>
                </a:solidFill>
                <a:effectLst/>
              </a:rPr>
            </a:br>
            <a:r>
              <a:rPr lang="fr-BE" sz="1600" b="0" i="1" dirty="0">
                <a:solidFill>
                  <a:srgbClr val="002060"/>
                </a:solidFill>
                <a:effectLst/>
              </a:rPr>
              <a:t>les autres sont des ingrats. Ce n'est pas facile pour toi.</a:t>
            </a:r>
          </a:p>
          <a:p>
            <a:r>
              <a:rPr lang="fr-BE" sz="1600" i="1" dirty="0">
                <a:solidFill>
                  <a:srgbClr val="002060"/>
                </a:solidFill>
              </a:rPr>
              <a:t>L</a:t>
            </a:r>
            <a:r>
              <a:rPr lang="fr-BE" sz="1600" b="0" i="1" dirty="0">
                <a:solidFill>
                  <a:srgbClr val="002060"/>
                </a:solidFill>
                <a:effectLst/>
              </a:rPr>
              <a:t>e pauvre, il faut le comprendre.</a:t>
            </a:r>
            <a:br>
              <a:rPr lang="fr-BE" sz="1600" b="0" i="1" dirty="0">
                <a:solidFill>
                  <a:srgbClr val="002060"/>
                </a:solidFill>
                <a:effectLst/>
              </a:rPr>
            </a:br>
            <a:endParaRPr lang="fr-BE" sz="1600" dirty="0"/>
          </a:p>
        </p:txBody>
      </p:sp>
    </p:spTree>
    <p:extLst>
      <p:ext uri="{BB962C8B-B14F-4D97-AF65-F5344CB8AC3E}">
        <p14:creationId xmlns:p14="http://schemas.microsoft.com/office/powerpoint/2010/main" val="1154939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26944CDE-D056-C50D-C64A-A00A22F9E474}"/>
              </a:ext>
            </a:extLst>
          </p:cNvPr>
          <p:cNvSpPr txBox="1"/>
          <p:nvPr/>
        </p:nvSpPr>
        <p:spPr>
          <a:xfrm flipH="1">
            <a:off x="1952422" y="139337"/>
            <a:ext cx="8762082" cy="584775"/>
          </a:xfrm>
          <a:prstGeom prst="rect">
            <a:avLst/>
          </a:prstGeom>
          <a:noFill/>
        </p:spPr>
        <p:txBody>
          <a:bodyPr wrap="square" rtlCol="0">
            <a:spAutoFit/>
          </a:bodyPr>
          <a:lstStyle/>
          <a:p>
            <a:pPr algn="ctr"/>
            <a:r>
              <a:rPr lang="fr-BE" sz="3200" b="1" i="0" dirty="0">
                <a:solidFill>
                  <a:srgbClr val="00B050"/>
                </a:solidFill>
                <a:effectLst/>
                <a:latin typeface="inherit"/>
              </a:rPr>
              <a:t>Quels sont les bénéfices pour les rôles ? </a:t>
            </a:r>
            <a:endParaRPr lang="fr-BE" sz="3200" b="1" i="0" dirty="0">
              <a:solidFill>
                <a:srgbClr val="00B050"/>
              </a:solidFill>
              <a:effectLst/>
              <a:latin typeface="Hind" panose="02000000000000000000" pitchFamily="2" charset="0"/>
            </a:endParaRPr>
          </a:p>
        </p:txBody>
      </p:sp>
      <p:sp>
        <p:nvSpPr>
          <p:cNvPr id="3" name="ZoneTexte 2">
            <a:extLst>
              <a:ext uri="{FF2B5EF4-FFF2-40B4-BE49-F238E27FC236}">
                <a16:creationId xmlns:a16="http://schemas.microsoft.com/office/drawing/2014/main" id="{6316A82E-7E42-5A8F-5AEB-BAE41FF8CA10}"/>
              </a:ext>
            </a:extLst>
          </p:cNvPr>
          <p:cNvSpPr txBox="1"/>
          <p:nvPr/>
        </p:nvSpPr>
        <p:spPr>
          <a:xfrm>
            <a:off x="1375005" y="664128"/>
            <a:ext cx="10609729" cy="1569660"/>
          </a:xfrm>
          <a:prstGeom prst="rect">
            <a:avLst/>
          </a:prstGeom>
          <a:noFill/>
        </p:spPr>
        <p:txBody>
          <a:bodyPr wrap="square">
            <a:spAutoFit/>
          </a:bodyPr>
          <a:lstStyle/>
          <a:p>
            <a:pPr marL="285750" indent="-285750">
              <a:buFont typeface="Arial" panose="020B0604020202020204" pitchFamily="34" charset="0"/>
              <a:buChar char="•"/>
            </a:pPr>
            <a:r>
              <a:rPr lang="fr-BE" sz="1600" dirty="0" err="1">
                <a:effectLst/>
                <a:ea typeface="Calibri" panose="020F0502020204030204" pitchFamily="34" charset="0"/>
                <a:cs typeface="Times New Roman" panose="02020603050405020304" pitchFamily="18" charset="0"/>
              </a:rPr>
              <a:t>Etre</a:t>
            </a:r>
            <a:r>
              <a:rPr lang="fr-BE" sz="1600" dirty="0">
                <a:effectLst/>
                <a:ea typeface="Calibri" panose="020F0502020204030204" pitchFamily="34" charset="0"/>
                <a:cs typeface="Times New Roman" panose="02020603050405020304" pitchFamily="18" charset="0"/>
              </a:rPr>
              <a:t> aimé, être entouré</a:t>
            </a:r>
            <a:endParaRPr lang="fr-BE" sz="1600" dirty="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fr-BE" sz="1600" dirty="0">
                <a:effectLst/>
                <a:ea typeface="Calibri" panose="020F0502020204030204" pitchFamily="34" charset="0"/>
                <a:cs typeface="Times New Roman" panose="02020603050405020304" pitchFamily="18" charset="0"/>
              </a:rPr>
              <a:t>On décide à sa place, ça lui permet de ne pas s’engager, de ne pas être responsable.</a:t>
            </a:r>
          </a:p>
          <a:p>
            <a:pPr marL="285750" indent="-285750">
              <a:buFont typeface="Arial" panose="020B0604020202020204" pitchFamily="34" charset="0"/>
              <a:buChar char="•"/>
            </a:pPr>
            <a:r>
              <a:rPr lang="fr-BE" sz="1600" dirty="0">
                <a:effectLst/>
                <a:ea typeface="Calibri" panose="020F0502020204030204" pitchFamily="34" charset="0"/>
                <a:cs typeface="Times New Roman" panose="02020603050405020304" pitchFamily="18" charset="0"/>
              </a:rPr>
              <a:t>Elle va recevoir plus de compassion, notamment de la part du sauveur.</a:t>
            </a:r>
          </a:p>
          <a:p>
            <a:pPr marL="285750" indent="-285750">
              <a:buFont typeface="Arial" panose="020B0604020202020204" pitchFamily="34" charset="0"/>
              <a:buChar char="•"/>
            </a:pPr>
            <a:r>
              <a:rPr lang="fr-BE" sz="1600" dirty="0">
                <a:ea typeface="Calibri" panose="020F0502020204030204" pitchFamily="34" charset="0"/>
                <a:cs typeface="Times New Roman" panose="02020603050405020304" pitchFamily="18" charset="0"/>
              </a:rPr>
              <a:t>Elle est le centre d’attention, elle </a:t>
            </a:r>
            <a:r>
              <a:rPr lang="fr-BE" sz="1600" dirty="0">
                <a:effectLst/>
                <a:ea typeface="Calibri" panose="020F0502020204030204" pitchFamily="34" charset="0"/>
                <a:cs typeface="Times New Roman" panose="02020603050405020304" pitchFamily="18" charset="0"/>
              </a:rPr>
              <a:t>monopolise la pitié des autres.</a:t>
            </a:r>
          </a:p>
          <a:p>
            <a:pPr marL="285750" indent="-285750">
              <a:buFont typeface="Arial" panose="020B0604020202020204" pitchFamily="34" charset="0"/>
              <a:buChar char="•"/>
            </a:pPr>
            <a:r>
              <a:rPr lang="fr-BE" sz="1600" dirty="0">
                <a:ea typeface="Calibri" panose="020F0502020204030204" pitchFamily="34" charset="0"/>
                <a:cs typeface="Times New Roman" panose="02020603050405020304" pitchFamily="18" charset="0"/>
              </a:rPr>
              <a:t>Changer</a:t>
            </a:r>
            <a:r>
              <a:rPr lang="fr-BE" sz="1600" dirty="0">
                <a:effectLst/>
                <a:ea typeface="Times New Roman" panose="02020603050405020304" pitchFamily="18" charset="0"/>
                <a:cs typeface="Hind" panose="02000000000000000000" pitchFamily="2" charset="0"/>
              </a:rPr>
              <a:t> habitudes, passer à l'action ou se lancer dans l'inconnu, ça lui fait peur. Du coup, la victime reste dans le rôle d'être impuissant, afin de ne pas avoir à passer à l'action par elle-même. </a:t>
            </a:r>
            <a:endParaRPr lang="fr-BE" sz="1600" dirty="0">
              <a:effectLst/>
              <a:ea typeface="Calibri" panose="020F0502020204030204"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5ABABF23-21AB-3430-8769-857AD0335299}"/>
              </a:ext>
            </a:extLst>
          </p:cNvPr>
          <p:cNvSpPr txBox="1"/>
          <p:nvPr/>
        </p:nvSpPr>
        <p:spPr>
          <a:xfrm>
            <a:off x="2501153" y="2233788"/>
            <a:ext cx="10271696" cy="2057743"/>
          </a:xfrm>
          <a:prstGeom prst="rect">
            <a:avLst/>
          </a:prstGeom>
          <a:noFill/>
        </p:spPr>
        <p:txBody>
          <a:bodyPr wrap="square">
            <a:spAutoFit/>
          </a:bodyPr>
          <a:lstStyle/>
          <a:p>
            <a:pPr marL="285750" indent="-285750">
              <a:lnSpc>
                <a:spcPct val="115000"/>
              </a:lnSpc>
              <a:buFont typeface="Arial" panose="020B0604020202020204" pitchFamily="34" charset="0"/>
              <a:buChar char="•"/>
            </a:pPr>
            <a:r>
              <a:rPr lang="fr-BE" sz="1600" dirty="0">
                <a:solidFill>
                  <a:srgbClr val="0070C0"/>
                </a:solidFill>
                <a:ea typeface="Calibri" panose="020F0502020204030204" pitchFamily="34" charset="0"/>
                <a:cs typeface="Times New Roman" panose="02020603050405020304" pitchFamily="18" charset="0"/>
              </a:rPr>
              <a:t>F</a:t>
            </a:r>
            <a:r>
              <a:rPr lang="fr-BE" sz="1600" dirty="0">
                <a:solidFill>
                  <a:srgbClr val="0070C0"/>
                </a:solidFill>
                <a:effectLst/>
                <a:ea typeface="Calibri" panose="020F0502020204030204" pitchFamily="34" charset="0"/>
                <a:cs typeface="Times New Roman" panose="02020603050405020304" pitchFamily="18" charset="0"/>
              </a:rPr>
              <a:t>ierté d’aider et de soutenir les autres. Être sauveur, c’est avant tout un rôle gratifiant.</a:t>
            </a:r>
          </a:p>
          <a:p>
            <a:pPr marL="285750" indent="-285750">
              <a:lnSpc>
                <a:spcPct val="115000"/>
              </a:lnSpc>
              <a:buFont typeface="Arial" panose="020B0604020202020204" pitchFamily="34" charset="0"/>
              <a:buChar char="•"/>
            </a:pPr>
            <a:r>
              <a:rPr lang="fr-BE" sz="1600" dirty="0">
                <a:solidFill>
                  <a:srgbClr val="0070C0"/>
                </a:solidFill>
                <a:ea typeface="Calibri" panose="020F0502020204030204" pitchFamily="34" charset="0"/>
                <a:cs typeface="Times New Roman" panose="02020603050405020304" pitchFamily="18" charset="0"/>
              </a:rPr>
              <a:t>B</a:t>
            </a:r>
            <a:r>
              <a:rPr lang="fr-BE" sz="1600" dirty="0">
                <a:solidFill>
                  <a:srgbClr val="0070C0"/>
                </a:solidFill>
                <a:effectLst/>
                <a:ea typeface="Calibri" panose="020F0502020204030204" pitchFamily="34" charset="0"/>
                <a:cs typeface="Times New Roman" panose="02020603050405020304" pitchFamily="18" charset="0"/>
              </a:rPr>
              <a:t>onne image de soi et une bonne image auprès des autres : il nourrit son ego</a:t>
            </a:r>
          </a:p>
          <a:p>
            <a:pPr marL="285750" indent="-285750">
              <a:lnSpc>
                <a:spcPct val="115000"/>
              </a:lnSpc>
              <a:buFont typeface="Arial" panose="020B0604020202020204" pitchFamily="34" charset="0"/>
              <a:buChar char="•"/>
            </a:pPr>
            <a:r>
              <a:rPr lang="fr-BE" sz="1600" dirty="0">
                <a:solidFill>
                  <a:srgbClr val="0070C0"/>
                </a:solidFill>
                <a:ea typeface="Calibri" panose="020F0502020204030204" pitchFamily="34" charset="0"/>
                <a:cs typeface="Times New Roman" panose="02020603050405020304" pitchFamily="18" charset="0"/>
              </a:rPr>
              <a:t>S</a:t>
            </a:r>
            <a:r>
              <a:rPr lang="fr-BE" sz="1600" dirty="0">
                <a:solidFill>
                  <a:srgbClr val="0070C0"/>
                </a:solidFill>
                <a:effectLst/>
                <a:ea typeface="Calibri" panose="020F0502020204030204" pitchFamily="34" charset="0"/>
                <a:cs typeface="Times New Roman" panose="02020603050405020304" pitchFamily="18" charset="0"/>
              </a:rPr>
              <a:t>atisfait de la confiance qu’on lui accorde.</a:t>
            </a:r>
          </a:p>
          <a:p>
            <a:pPr marL="285750" indent="-285750">
              <a:lnSpc>
                <a:spcPct val="115000"/>
              </a:lnSpc>
              <a:buFont typeface="Arial" panose="020B0604020202020204" pitchFamily="34" charset="0"/>
              <a:buChar char="•"/>
            </a:pPr>
            <a:r>
              <a:rPr lang="fr-BE" sz="1600" dirty="0">
                <a:solidFill>
                  <a:srgbClr val="0070C0"/>
                </a:solidFill>
                <a:effectLst/>
                <a:ea typeface="Times New Roman" panose="02020603050405020304" pitchFamily="18" charset="0"/>
                <a:cs typeface="Hind" panose="02000000000000000000" pitchFamily="2" charset="0"/>
              </a:rPr>
              <a:t>En cherchant à être indispensable, le sauveur a l'impression que l'autre l'aime et qu'il a sa place avec lui. </a:t>
            </a:r>
            <a:endParaRPr lang="fr-BE" sz="1600" dirty="0">
              <a:solidFill>
                <a:srgbClr val="0070C0"/>
              </a:solidFill>
              <a:ea typeface="Times New Roman" panose="02020603050405020304" pitchFamily="18" charset="0"/>
              <a:cs typeface="Hind" panose="02000000000000000000" pitchFamily="2" charset="0"/>
            </a:endParaRPr>
          </a:p>
          <a:p>
            <a:pPr marL="285750" indent="-285750">
              <a:lnSpc>
                <a:spcPct val="115000"/>
              </a:lnSpc>
              <a:buFont typeface="Arial" panose="020B0604020202020204" pitchFamily="34" charset="0"/>
              <a:buChar char="•"/>
            </a:pPr>
            <a:r>
              <a:rPr lang="fr-BE" sz="1600" dirty="0">
                <a:solidFill>
                  <a:srgbClr val="0070C0"/>
                </a:solidFill>
                <a:effectLst/>
                <a:ea typeface="Times New Roman" panose="02020603050405020304" pitchFamily="18" charset="0"/>
                <a:cs typeface="Hind" panose="02000000000000000000" pitchFamily="2" charset="0"/>
              </a:rPr>
              <a:t>C'est en aidant l'autre qu’il nourrit son estime. Il donne toute son énergie pour l'autre et ne garde rien pour lui. </a:t>
            </a:r>
          </a:p>
          <a:p>
            <a:pPr marL="285750" indent="-285750">
              <a:lnSpc>
                <a:spcPct val="115000"/>
              </a:lnSpc>
              <a:buFont typeface="Arial" panose="020B0604020202020204" pitchFamily="34" charset="0"/>
              <a:buChar char="•"/>
            </a:pPr>
            <a:r>
              <a:rPr lang="fr-BE" sz="1600" dirty="0">
                <a:solidFill>
                  <a:srgbClr val="0070C0"/>
                </a:solidFill>
                <a:effectLst/>
                <a:ea typeface="Times New Roman" panose="02020603050405020304" pitchFamily="18" charset="0"/>
                <a:cs typeface="Hind" panose="02000000000000000000" pitchFamily="2" charset="0"/>
              </a:rPr>
              <a:t>Sa grande peur est d'être rejeté. Pour ne pas avoir à confronter le rejet, il va donc tout faire pour l'autre.</a:t>
            </a:r>
          </a:p>
          <a:p>
            <a:pPr marL="285750" indent="-285750">
              <a:lnSpc>
                <a:spcPct val="115000"/>
              </a:lnSpc>
              <a:buFont typeface="Arial" panose="020B0604020202020204" pitchFamily="34" charset="0"/>
              <a:buChar char="•"/>
            </a:pPr>
            <a:r>
              <a:rPr lang="fr-BE" sz="1600" dirty="0">
                <a:solidFill>
                  <a:srgbClr val="0070C0"/>
                </a:solidFill>
                <a:ea typeface="Times New Roman" panose="02020603050405020304" pitchFamily="18" charset="0"/>
                <a:cs typeface="Hind" panose="02000000000000000000" pitchFamily="2" charset="0"/>
              </a:rPr>
              <a:t>Le sauveur </a:t>
            </a:r>
            <a:r>
              <a:rPr lang="fr-BE" sz="1600" dirty="0">
                <a:solidFill>
                  <a:srgbClr val="0070C0"/>
                </a:solidFill>
                <a:effectLst/>
                <a:ea typeface="Times New Roman" panose="02020603050405020304" pitchFamily="18" charset="0"/>
                <a:cs typeface="Hind" panose="02000000000000000000" pitchFamily="2" charset="0"/>
              </a:rPr>
              <a:t>confond le fait d'être aimé avec le fait d'être indispensable. </a:t>
            </a:r>
            <a:endParaRPr lang="fr-BE" sz="1600" dirty="0">
              <a:solidFill>
                <a:srgbClr val="0070C0"/>
              </a:solidFill>
              <a:effectLst/>
              <a:ea typeface="Calibri" panose="020F0502020204030204" pitchFamily="34" charset="0"/>
              <a:cs typeface="Times New Roman" panose="02020603050405020304" pitchFamily="18" charset="0"/>
            </a:endParaRPr>
          </a:p>
        </p:txBody>
      </p:sp>
      <p:sp>
        <p:nvSpPr>
          <p:cNvPr id="9" name="ZoneTexte 8">
            <a:extLst>
              <a:ext uri="{FF2B5EF4-FFF2-40B4-BE49-F238E27FC236}">
                <a16:creationId xmlns:a16="http://schemas.microsoft.com/office/drawing/2014/main" id="{ACD15C18-906A-9DB0-6E51-708AAF3FB5FE}"/>
              </a:ext>
            </a:extLst>
          </p:cNvPr>
          <p:cNvSpPr txBox="1"/>
          <p:nvPr/>
        </p:nvSpPr>
        <p:spPr>
          <a:xfrm>
            <a:off x="1952422" y="4300414"/>
            <a:ext cx="9923930" cy="2340897"/>
          </a:xfrm>
          <a:prstGeom prst="rect">
            <a:avLst/>
          </a:prstGeom>
          <a:noFill/>
        </p:spPr>
        <p:txBody>
          <a:bodyPr wrap="square">
            <a:spAutoFit/>
          </a:bodyPr>
          <a:lstStyle/>
          <a:p>
            <a:pPr marL="285750" indent="-285750">
              <a:lnSpc>
                <a:spcPct val="115000"/>
              </a:lnSpc>
              <a:buFont typeface="Arial" panose="020B0604020202020204" pitchFamily="34" charset="0"/>
              <a:buChar char="•"/>
            </a:pPr>
            <a:r>
              <a:rPr lang="fr-BE" sz="1600" dirty="0">
                <a:solidFill>
                  <a:srgbClr val="FF0000"/>
                </a:solidFill>
                <a:effectLst/>
                <a:ea typeface="Calibri" panose="020F0502020204030204" pitchFamily="34" charset="0"/>
                <a:cs typeface="Times New Roman" panose="02020603050405020304" pitchFamily="18" charset="0"/>
              </a:rPr>
              <a:t>Libère ses pulsions négatives voire agressives sur les autres. </a:t>
            </a:r>
          </a:p>
          <a:p>
            <a:pPr marL="285750" indent="-285750">
              <a:lnSpc>
                <a:spcPct val="115000"/>
              </a:lnSpc>
              <a:buFont typeface="Arial" panose="020B0604020202020204" pitchFamily="34" charset="0"/>
              <a:buChar char="•"/>
            </a:pPr>
            <a:r>
              <a:rPr lang="fr-BE" sz="1600" dirty="0">
                <a:solidFill>
                  <a:srgbClr val="FF0000"/>
                </a:solidFill>
                <a:ea typeface="Calibri" panose="020F0502020204030204" pitchFamily="34" charset="0"/>
                <a:cs typeface="Times New Roman" panose="02020603050405020304" pitchFamily="18" charset="0"/>
              </a:rPr>
              <a:t>P</a:t>
            </a:r>
            <a:r>
              <a:rPr lang="fr-BE" sz="1600" dirty="0">
                <a:solidFill>
                  <a:srgbClr val="FF0000"/>
                </a:solidFill>
                <a:effectLst/>
                <a:ea typeface="Calibri" panose="020F0502020204030204" pitchFamily="34" charset="0"/>
                <a:cs typeface="Times New Roman" panose="02020603050405020304" pitchFamily="18" charset="0"/>
              </a:rPr>
              <a:t>ouvoir sur tout le monde, il établit les règles, dicte sa loi : personne ne le contredit.</a:t>
            </a:r>
            <a:r>
              <a:rPr lang="fr-BE" sz="1600" dirty="0">
                <a:solidFill>
                  <a:srgbClr val="FF0000"/>
                </a:solidFill>
                <a:ea typeface="Times New Roman" panose="02020603050405020304" pitchFamily="18" charset="0"/>
                <a:cs typeface="Hind" panose="02000000000000000000" pitchFamily="2" charset="0"/>
              </a:rPr>
              <a:t> </a:t>
            </a:r>
            <a:endParaRPr lang="fr-BE" sz="1600" dirty="0">
              <a:solidFill>
                <a:srgbClr val="FF0000"/>
              </a:solidFill>
              <a:effectLst/>
              <a:ea typeface="Calibri" panose="020F0502020204030204" pitchFamily="34" charset="0"/>
              <a:cs typeface="Times New Roman" panose="02020603050405020304" pitchFamily="18" charset="0"/>
            </a:endParaRPr>
          </a:p>
          <a:p>
            <a:pPr marL="285750" indent="-285750">
              <a:lnSpc>
                <a:spcPct val="115000"/>
              </a:lnSpc>
              <a:buFont typeface="Arial" panose="020B0604020202020204" pitchFamily="34" charset="0"/>
              <a:buChar char="•"/>
            </a:pPr>
            <a:r>
              <a:rPr lang="fr-BE" sz="1600" dirty="0">
                <a:solidFill>
                  <a:srgbClr val="FF0000"/>
                </a:solidFill>
                <a:ea typeface="Calibri" panose="020F0502020204030204" pitchFamily="34" charset="0"/>
                <a:cs typeface="Times New Roman" panose="02020603050405020304" pitchFamily="18" charset="0"/>
              </a:rPr>
              <a:t>S</a:t>
            </a:r>
            <a:r>
              <a:rPr lang="fr-BE" sz="1600" dirty="0">
                <a:solidFill>
                  <a:srgbClr val="FF0000"/>
                </a:solidFill>
                <a:effectLst/>
                <a:ea typeface="Calibri" panose="020F0502020204030204" pitchFamily="34" charset="0"/>
                <a:cs typeface="Times New Roman" panose="02020603050405020304" pitchFamily="18" charset="0"/>
              </a:rPr>
              <a:t>’impose aux autres et en retire de la puissance et de la confiance en lui. </a:t>
            </a:r>
          </a:p>
          <a:p>
            <a:pPr marL="285750" indent="-285750">
              <a:lnSpc>
                <a:spcPct val="115000"/>
              </a:lnSpc>
              <a:buFont typeface="Arial" panose="020B0604020202020204" pitchFamily="34" charset="0"/>
              <a:buChar char="•"/>
            </a:pPr>
            <a:r>
              <a:rPr lang="fr-BE" sz="1600" dirty="0">
                <a:solidFill>
                  <a:srgbClr val="FF0000"/>
                </a:solidFill>
                <a:effectLst/>
                <a:ea typeface="Calibri" panose="020F0502020204030204" pitchFamily="34" charset="0"/>
                <a:cs typeface="Times New Roman" panose="02020603050405020304" pitchFamily="18" charset="0"/>
              </a:rPr>
              <a:t>N’a pas peur de dire aux autres ce qu’il pense même si ces paroles sont dévalorisantes. </a:t>
            </a:r>
          </a:p>
          <a:p>
            <a:pPr marL="285750" indent="-285750">
              <a:lnSpc>
                <a:spcPct val="115000"/>
              </a:lnSpc>
              <a:buFont typeface="Arial" panose="020B0604020202020204" pitchFamily="34" charset="0"/>
              <a:buChar char="•"/>
            </a:pPr>
            <a:r>
              <a:rPr lang="fr-BE" sz="1600" dirty="0">
                <a:solidFill>
                  <a:srgbClr val="FF0000"/>
                </a:solidFill>
                <a:ea typeface="Calibri" panose="020F0502020204030204" pitchFamily="34" charset="0"/>
                <a:cs typeface="Times New Roman" panose="02020603050405020304" pitchFamily="18" charset="0"/>
              </a:rPr>
              <a:t>N</a:t>
            </a:r>
            <a:r>
              <a:rPr lang="fr-BE" sz="1600" dirty="0">
                <a:solidFill>
                  <a:srgbClr val="FF0000"/>
                </a:solidFill>
                <a:effectLst/>
                <a:ea typeface="Calibri" panose="020F0502020204030204" pitchFamily="34" charset="0"/>
                <a:cs typeface="Times New Roman" panose="02020603050405020304" pitchFamily="18" charset="0"/>
              </a:rPr>
              <a:t>ie les besoins des autres et n’a conscience que de ses besoins. </a:t>
            </a:r>
            <a:endParaRPr lang="fr-BE" sz="1600" dirty="0">
              <a:solidFill>
                <a:srgbClr val="FF0000"/>
              </a:solidFill>
              <a:ea typeface="Calibri" panose="020F0502020204030204" pitchFamily="34" charset="0"/>
              <a:cs typeface="Times New Roman" panose="02020603050405020304" pitchFamily="18" charset="0"/>
            </a:endParaRPr>
          </a:p>
          <a:p>
            <a:pPr marL="285750" indent="-285750">
              <a:lnSpc>
                <a:spcPct val="115000"/>
              </a:lnSpc>
              <a:buFont typeface="Arial" panose="020B0604020202020204" pitchFamily="34" charset="0"/>
              <a:buChar char="•"/>
            </a:pPr>
            <a:r>
              <a:rPr lang="fr-BE" sz="1600" dirty="0">
                <a:solidFill>
                  <a:srgbClr val="FF0000"/>
                </a:solidFill>
                <a:effectLst/>
                <a:ea typeface="Calibri" panose="020F0502020204030204" pitchFamily="34" charset="0"/>
                <a:cs typeface="Times New Roman" panose="02020603050405020304" pitchFamily="18" charset="0"/>
              </a:rPr>
              <a:t>Besoin d’une victime pour assouvir sa puissance !</a:t>
            </a:r>
            <a:r>
              <a:rPr lang="fr-BE" sz="1600" dirty="0">
                <a:solidFill>
                  <a:srgbClr val="FF0000"/>
                </a:solidFill>
                <a:effectLst/>
                <a:ea typeface="Times New Roman" panose="02020603050405020304" pitchFamily="18" charset="0"/>
                <a:cs typeface="Hind" panose="02000000000000000000" pitchFamily="2" charset="0"/>
              </a:rPr>
              <a:t> </a:t>
            </a:r>
          </a:p>
          <a:p>
            <a:pPr marL="285750" indent="-285750">
              <a:lnSpc>
                <a:spcPct val="115000"/>
              </a:lnSpc>
              <a:buFont typeface="Arial" panose="020B0604020202020204" pitchFamily="34" charset="0"/>
              <a:buChar char="•"/>
            </a:pPr>
            <a:r>
              <a:rPr lang="fr-BE" sz="1600" dirty="0">
                <a:solidFill>
                  <a:srgbClr val="FF0000"/>
                </a:solidFill>
                <a:effectLst/>
                <a:ea typeface="Times New Roman" panose="02020603050405020304" pitchFamily="18" charset="0"/>
                <a:cs typeface="Hind" panose="02000000000000000000" pitchFamily="2" charset="0"/>
              </a:rPr>
              <a:t>Par peur d'être blessé, il attaque en premier. En inspirant la peur, il a l'impression que l'autre le respecte.</a:t>
            </a:r>
          </a:p>
          <a:p>
            <a:pPr marL="285750" indent="-285750">
              <a:lnSpc>
                <a:spcPct val="115000"/>
              </a:lnSpc>
              <a:buFont typeface="Arial" panose="020B0604020202020204" pitchFamily="34" charset="0"/>
              <a:buChar char="•"/>
            </a:pPr>
            <a:r>
              <a:rPr lang="fr-BE" sz="1600" dirty="0">
                <a:solidFill>
                  <a:srgbClr val="FF0000"/>
                </a:solidFill>
                <a:effectLst/>
                <a:ea typeface="Times New Roman" panose="02020603050405020304" pitchFamily="18" charset="0"/>
                <a:cs typeface="Hind" panose="02000000000000000000" pitchFamily="2" charset="0"/>
              </a:rPr>
              <a:t>Par peur de ne pas exister aux yeux des autres, il sera agressif pour qu'on le remarque.</a:t>
            </a:r>
            <a:r>
              <a:rPr lang="fr-BE" sz="1600" dirty="0">
                <a:solidFill>
                  <a:srgbClr val="FF0000"/>
                </a:solidFill>
                <a:effectLst/>
                <a:ea typeface="Calibri" panose="020F0502020204030204" pitchFamily="34" charset="0"/>
                <a:cs typeface="Times New Roman" panose="02020603050405020304" pitchFamily="18" charset="0"/>
              </a:rPr>
              <a:t> </a:t>
            </a:r>
            <a:endParaRPr lang="fr-BE" sz="1600" dirty="0">
              <a:solidFill>
                <a:srgbClr val="FF0000"/>
              </a:solidFill>
            </a:endParaRPr>
          </a:p>
        </p:txBody>
      </p:sp>
      <p:pic>
        <p:nvPicPr>
          <p:cNvPr id="10" name="Picture 4" descr="Calimero - Die leven">
            <a:extLst>
              <a:ext uri="{FF2B5EF4-FFF2-40B4-BE49-F238E27FC236}">
                <a16:creationId xmlns:a16="http://schemas.microsoft.com/office/drawing/2014/main" id="{A96EF1CE-E13D-28B6-6006-1481CC9C6B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250" y="565972"/>
            <a:ext cx="1275245" cy="179799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Personajes de superman, Arte del súperhombre, Superman">
            <a:extLst>
              <a:ext uri="{FF2B5EF4-FFF2-40B4-BE49-F238E27FC236}">
                <a16:creationId xmlns:a16="http://schemas.microsoft.com/office/drawing/2014/main" id="{5D7F5B4E-5C6B-3977-F0CB-66B3F84D42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443" y="2284805"/>
            <a:ext cx="1546710" cy="19557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Jafar PNG by BrokenHeartDesignz on DeviantArt">
            <a:extLst>
              <a:ext uri="{FF2B5EF4-FFF2-40B4-BE49-F238E27FC236}">
                <a16:creationId xmlns:a16="http://schemas.microsoft.com/office/drawing/2014/main" id="{13280182-F63C-D241-AF37-719AFEE75E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052" y="4163280"/>
            <a:ext cx="1750272" cy="2392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399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4B4ED7B6-68D6-343D-C58A-AE716F7B214D}"/>
              </a:ext>
            </a:extLst>
          </p:cNvPr>
          <p:cNvSpPr txBox="1"/>
          <p:nvPr/>
        </p:nvSpPr>
        <p:spPr>
          <a:xfrm>
            <a:off x="421338" y="1048871"/>
            <a:ext cx="11409878" cy="5078313"/>
          </a:xfrm>
          <a:prstGeom prst="rect">
            <a:avLst/>
          </a:prstGeom>
          <a:noFill/>
        </p:spPr>
        <p:txBody>
          <a:bodyPr wrap="square">
            <a:spAutoFit/>
          </a:bodyPr>
          <a:lstStyle/>
          <a:p>
            <a:pPr algn="l"/>
            <a:r>
              <a:rPr lang="fr-BE" b="1" i="0">
                <a:solidFill>
                  <a:schemeClr val="accent2"/>
                </a:solidFill>
                <a:effectLst/>
                <a:latin typeface="Source Sans Pro" panose="020B0503030403020204" pitchFamily="34" charset="0"/>
              </a:rPr>
              <a:t>1. Concentrez-vous sur le problème actuel : restez au plus près des faits sans vous en prendre à l’identité de l’autre. </a:t>
            </a:r>
            <a:r>
              <a:rPr lang="fr-BE" b="0" i="0">
                <a:solidFill>
                  <a:srgbClr val="4C4C4C"/>
                </a:solidFill>
                <a:effectLst/>
                <a:latin typeface="Source Sans Pro" panose="020B0503030403020204" pitchFamily="34" charset="0"/>
              </a:rPr>
              <a:t>Evitez les généralisations (à travers des mots comme “toujours”, “jamais”, “tout le temps”…), les comparaisons et les tournures négatives. Vous êtes une caméra : vous dites ce que vous voyez, sans interprétations.</a:t>
            </a:r>
            <a:br>
              <a:rPr lang="fr-BE" b="0" i="0">
                <a:solidFill>
                  <a:srgbClr val="4C4C4C"/>
                </a:solidFill>
                <a:effectLst/>
                <a:latin typeface="Source Sans Pro" panose="020B0503030403020204" pitchFamily="34" charset="0"/>
              </a:rPr>
            </a:br>
            <a:endParaRPr lang="fr-BE" b="0" i="0">
              <a:solidFill>
                <a:srgbClr val="4C4C4C"/>
              </a:solidFill>
              <a:effectLst/>
              <a:latin typeface="Source Sans Pro" panose="020B0503030403020204" pitchFamily="34" charset="0"/>
            </a:endParaRPr>
          </a:p>
          <a:p>
            <a:pPr algn="l"/>
            <a:r>
              <a:rPr lang="fr-BE" b="1" i="0">
                <a:solidFill>
                  <a:schemeClr val="accent2"/>
                </a:solidFill>
                <a:effectLst/>
                <a:latin typeface="Source Sans Pro" panose="020B0503030403020204" pitchFamily="34" charset="0"/>
              </a:rPr>
              <a:t>2. Evitez les malentendus : </a:t>
            </a:r>
            <a:r>
              <a:rPr lang="fr-BE" b="0" i="0">
                <a:solidFill>
                  <a:srgbClr val="4C4C4C"/>
                </a:solidFill>
                <a:effectLst/>
                <a:latin typeface="Source Sans Pro" panose="020B0503030403020204" pitchFamily="34" charset="0"/>
              </a:rPr>
              <a:t>faites des demandes claires en fonction de ce que vous voulez et non pas en fonction de ce que vous voulez que les autres fassent pour vous. </a:t>
            </a:r>
            <a:br>
              <a:rPr lang="fr-BE" b="0" i="0">
                <a:solidFill>
                  <a:srgbClr val="4C4C4C"/>
                </a:solidFill>
                <a:effectLst/>
                <a:latin typeface="Source Sans Pro" panose="020B0503030403020204" pitchFamily="34" charset="0"/>
              </a:rPr>
            </a:br>
            <a:endParaRPr lang="fr-BE" b="0" i="0">
              <a:solidFill>
                <a:srgbClr val="4C4C4C"/>
              </a:solidFill>
              <a:effectLst/>
              <a:latin typeface="Source Sans Pro" panose="020B0503030403020204" pitchFamily="34" charset="0"/>
            </a:endParaRPr>
          </a:p>
          <a:p>
            <a:pPr algn="l"/>
            <a:r>
              <a:rPr lang="fr-BE" b="1">
                <a:solidFill>
                  <a:schemeClr val="accent2"/>
                </a:solidFill>
                <a:latin typeface="Source Sans Pro" panose="020B0503030403020204" pitchFamily="34" charset="0"/>
              </a:rPr>
              <a:t>3. Reconnaissez vos torts : </a:t>
            </a:r>
            <a:r>
              <a:rPr lang="fr-BE" b="0" i="0">
                <a:solidFill>
                  <a:srgbClr val="4C4C4C"/>
                </a:solidFill>
                <a:effectLst/>
                <a:latin typeface="Source Sans Pro" panose="020B0503030403020204" pitchFamily="34" charset="0"/>
              </a:rPr>
              <a:t>présenter des excuses et reconnaître ses torts ne signifie pas persécuter ou reprocher (exemple : “Je t’ai parlé trop durement, mais si tu arrêtais de…”)</a:t>
            </a:r>
            <a:br>
              <a:rPr lang="fr-BE" b="0" i="0">
                <a:solidFill>
                  <a:srgbClr val="4C4C4C"/>
                </a:solidFill>
                <a:effectLst/>
                <a:latin typeface="Source Sans Pro" panose="020B0503030403020204" pitchFamily="34" charset="0"/>
              </a:rPr>
            </a:br>
            <a:endParaRPr lang="fr-BE" b="0" i="0">
              <a:solidFill>
                <a:srgbClr val="4C4C4C"/>
              </a:solidFill>
              <a:effectLst/>
              <a:latin typeface="Source Sans Pro" panose="020B0503030403020204" pitchFamily="34" charset="0"/>
            </a:endParaRPr>
          </a:p>
          <a:p>
            <a:pPr algn="l"/>
            <a:r>
              <a:rPr lang="fr-BE" b="1" i="0">
                <a:solidFill>
                  <a:schemeClr val="accent2"/>
                </a:solidFill>
                <a:effectLst/>
                <a:latin typeface="Source Sans Pro" panose="020B0503030403020204" pitchFamily="34" charset="0"/>
              </a:rPr>
              <a:t>4. Évitez les reproches : </a:t>
            </a:r>
            <a:r>
              <a:rPr lang="fr-BE">
                <a:solidFill>
                  <a:srgbClr val="4C4C4C"/>
                </a:solidFill>
                <a:latin typeface="Source Sans Pro" panose="020B0503030403020204" pitchFamily="34" charset="0"/>
              </a:rPr>
              <a:t>q</a:t>
            </a:r>
            <a:r>
              <a:rPr lang="fr-BE" b="0" i="0">
                <a:solidFill>
                  <a:srgbClr val="4C4C4C"/>
                </a:solidFill>
                <a:effectLst/>
                <a:latin typeface="Source Sans Pro" panose="020B0503030403020204" pitchFamily="34" charset="0"/>
              </a:rPr>
              <a:t>uand vous formulez des reproches aux autres, ces derniers se sentent menacés et adoptent une attitude hostile en réaction. </a:t>
            </a:r>
            <a:br>
              <a:rPr lang="fr-BE" b="0" i="0">
                <a:solidFill>
                  <a:srgbClr val="4C4C4C"/>
                </a:solidFill>
                <a:effectLst/>
                <a:latin typeface="Source Sans Pro" panose="020B0503030403020204" pitchFamily="34" charset="0"/>
              </a:rPr>
            </a:br>
            <a:br>
              <a:rPr lang="fr-BE" b="0" i="0">
                <a:solidFill>
                  <a:srgbClr val="4C4C4C"/>
                </a:solidFill>
                <a:effectLst/>
                <a:latin typeface="Source Sans Pro" panose="020B0503030403020204" pitchFamily="34" charset="0"/>
              </a:rPr>
            </a:br>
            <a:r>
              <a:rPr lang="fr-BE" b="1">
                <a:solidFill>
                  <a:schemeClr val="accent2"/>
                </a:solidFill>
                <a:latin typeface="Source Sans Pro" panose="020B0503030403020204" pitchFamily="34" charset="0"/>
              </a:rPr>
              <a:t>5. Ayez le courage de poser des questions et d’exprimer ce que vous voulez vraiment. </a:t>
            </a:r>
            <a:br>
              <a:rPr lang="fr-BE" b="1">
                <a:solidFill>
                  <a:schemeClr val="accent2"/>
                </a:solidFill>
                <a:latin typeface="Source Sans Pro" panose="020B0503030403020204" pitchFamily="34" charset="0"/>
              </a:rPr>
            </a:br>
            <a:endParaRPr lang="fr-BE" b="1">
              <a:solidFill>
                <a:schemeClr val="accent2"/>
              </a:solidFill>
              <a:latin typeface="Source Sans Pro" panose="020B0503030403020204" pitchFamily="34" charset="0"/>
            </a:endParaRPr>
          </a:p>
          <a:p>
            <a:r>
              <a:rPr lang="fr-BE" b="1">
                <a:solidFill>
                  <a:schemeClr val="accent2"/>
                </a:solidFill>
                <a:latin typeface="Source Sans Pro" panose="020B0503030403020204" pitchFamily="34" charset="0"/>
              </a:rPr>
              <a:t>6. Cessez d’attendre que les autres se conforment à vos désirs. </a:t>
            </a:r>
          </a:p>
          <a:p>
            <a:endParaRPr lang="fr-BE" b="1">
              <a:solidFill>
                <a:schemeClr val="accent2"/>
              </a:solidFill>
              <a:latin typeface="Source Sans Pro" panose="020B0503030403020204" pitchFamily="34" charset="0"/>
            </a:endParaRPr>
          </a:p>
          <a:p>
            <a:r>
              <a:rPr lang="fr-BE" b="1">
                <a:solidFill>
                  <a:schemeClr val="accent2"/>
                </a:solidFill>
                <a:latin typeface="Source Sans Pro" panose="020B0503030403020204" pitchFamily="34" charset="0"/>
              </a:rPr>
              <a:t>7. Faites preuve d’empathie.</a:t>
            </a:r>
            <a:endParaRPr lang="fr-BE" b="1" dirty="0">
              <a:solidFill>
                <a:schemeClr val="accent2"/>
              </a:solidFill>
              <a:latin typeface="Source Sans Pro" panose="020B0503030403020204" pitchFamily="34" charset="0"/>
            </a:endParaRPr>
          </a:p>
        </p:txBody>
      </p:sp>
      <p:sp>
        <p:nvSpPr>
          <p:cNvPr id="8" name="ZoneTexte 7">
            <a:extLst>
              <a:ext uri="{FF2B5EF4-FFF2-40B4-BE49-F238E27FC236}">
                <a16:creationId xmlns:a16="http://schemas.microsoft.com/office/drawing/2014/main" id="{26944CDE-D056-C50D-C64A-A00A22F9E474}"/>
              </a:ext>
            </a:extLst>
          </p:cNvPr>
          <p:cNvSpPr txBox="1"/>
          <p:nvPr/>
        </p:nvSpPr>
        <p:spPr>
          <a:xfrm flipH="1">
            <a:off x="1314247" y="277906"/>
            <a:ext cx="8762082" cy="584775"/>
          </a:xfrm>
          <a:prstGeom prst="rect">
            <a:avLst/>
          </a:prstGeom>
          <a:noFill/>
        </p:spPr>
        <p:txBody>
          <a:bodyPr wrap="square" rtlCol="0">
            <a:spAutoFit/>
          </a:bodyPr>
          <a:lstStyle/>
          <a:p>
            <a:pPr algn="ctr"/>
            <a:r>
              <a:rPr lang="fr-BE" sz="3200" b="1" i="0">
                <a:solidFill>
                  <a:srgbClr val="00B050"/>
                </a:solidFill>
                <a:effectLst/>
                <a:latin typeface="inherit"/>
              </a:rPr>
              <a:t>Comment éviter d’entrer dans le triangle?</a:t>
            </a:r>
            <a:endParaRPr lang="fr-BE" sz="3200" b="1" i="0" dirty="0">
              <a:solidFill>
                <a:srgbClr val="00B050"/>
              </a:solidFill>
              <a:effectLst/>
              <a:latin typeface="Hind" panose="02000000000000000000" pitchFamily="2" charset="0"/>
            </a:endParaRPr>
          </a:p>
        </p:txBody>
      </p:sp>
    </p:spTree>
    <p:extLst>
      <p:ext uri="{BB962C8B-B14F-4D97-AF65-F5344CB8AC3E}">
        <p14:creationId xmlns:p14="http://schemas.microsoft.com/office/powerpoint/2010/main" val="2791206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785BD380-6997-1315-1162-B956CEA66A12}"/>
              </a:ext>
            </a:extLst>
          </p:cNvPr>
          <p:cNvSpPr txBox="1"/>
          <p:nvPr/>
        </p:nvSpPr>
        <p:spPr>
          <a:xfrm flipH="1">
            <a:off x="2438848" y="209460"/>
            <a:ext cx="7314304" cy="584775"/>
          </a:xfrm>
          <a:prstGeom prst="rect">
            <a:avLst/>
          </a:prstGeom>
          <a:noFill/>
        </p:spPr>
        <p:txBody>
          <a:bodyPr wrap="square" rtlCol="0">
            <a:spAutoFit/>
          </a:bodyPr>
          <a:lstStyle/>
          <a:p>
            <a:pPr algn="ctr"/>
            <a:r>
              <a:rPr lang="fr-BE" sz="3200" b="1" i="0" dirty="0">
                <a:solidFill>
                  <a:srgbClr val="00B050"/>
                </a:solidFill>
                <a:effectLst/>
                <a:latin typeface="inherit"/>
              </a:rPr>
              <a:t>Comment sortir du triangle dramatique ?</a:t>
            </a:r>
            <a:endParaRPr lang="fr-BE" sz="3200" dirty="0">
              <a:solidFill>
                <a:srgbClr val="00B050"/>
              </a:solidFill>
            </a:endParaRPr>
          </a:p>
        </p:txBody>
      </p:sp>
      <p:sp>
        <p:nvSpPr>
          <p:cNvPr id="8" name="ZoneTexte 7">
            <a:extLst>
              <a:ext uri="{FF2B5EF4-FFF2-40B4-BE49-F238E27FC236}">
                <a16:creationId xmlns:a16="http://schemas.microsoft.com/office/drawing/2014/main" id="{DE6D5258-4B88-25DF-3BFA-3125521A2F74}"/>
              </a:ext>
            </a:extLst>
          </p:cNvPr>
          <p:cNvSpPr txBox="1"/>
          <p:nvPr/>
        </p:nvSpPr>
        <p:spPr>
          <a:xfrm>
            <a:off x="1298347" y="901679"/>
            <a:ext cx="1900517" cy="1323439"/>
          </a:xfrm>
          <a:prstGeom prst="rect">
            <a:avLst/>
          </a:prstGeom>
          <a:noFill/>
        </p:spPr>
        <p:txBody>
          <a:bodyPr wrap="square">
            <a:spAutoFit/>
          </a:bodyPr>
          <a:lstStyle/>
          <a:p>
            <a:pPr>
              <a:spcAft>
                <a:spcPts val="1500"/>
              </a:spcAft>
            </a:pPr>
            <a:r>
              <a:rPr lang="fr-BE" sz="1600" dirty="0">
                <a:solidFill>
                  <a:schemeClr val="accent2"/>
                </a:solidFill>
                <a:effectLst/>
                <a:ea typeface="Times New Roman" panose="02020603050405020304" pitchFamily="18" charset="0"/>
              </a:rPr>
              <a:t>Observez vos pensées pendant quelques semaines et les dialogues qui vous entourent. </a:t>
            </a:r>
          </a:p>
        </p:txBody>
      </p:sp>
      <p:sp>
        <p:nvSpPr>
          <p:cNvPr id="9" name="ZoneTexte 8">
            <a:extLst>
              <a:ext uri="{FF2B5EF4-FFF2-40B4-BE49-F238E27FC236}">
                <a16:creationId xmlns:a16="http://schemas.microsoft.com/office/drawing/2014/main" id="{B99E61E6-5411-84AB-4AD2-7BA6E977DD69}"/>
              </a:ext>
            </a:extLst>
          </p:cNvPr>
          <p:cNvSpPr txBox="1"/>
          <p:nvPr/>
        </p:nvSpPr>
        <p:spPr>
          <a:xfrm>
            <a:off x="1762564" y="4201995"/>
            <a:ext cx="2358963" cy="2308324"/>
          </a:xfrm>
          <a:prstGeom prst="rect">
            <a:avLst/>
          </a:prstGeom>
          <a:noFill/>
        </p:spPr>
        <p:txBody>
          <a:bodyPr wrap="square" rtlCol="0">
            <a:spAutoFit/>
          </a:bodyPr>
          <a:lstStyle/>
          <a:p>
            <a:pPr algn="ctr"/>
            <a:r>
              <a:rPr lang="fr-BE" b="1" dirty="0"/>
              <a:t>Vous êtes victime ?  </a:t>
            </a:r>
            <a:r>
              <a:rPr lang="fr-BE" dirty="0"/>
              <a:t>Acceptez les situations en prenant vos responsabilités. Cherchez des solutions, apprenez à demander de l’aide de façon explicite</a:t>
            </a:r>
          </a:p>
        </p:txBody>
      </p:sp>
      <p:sp>
        <p:nvSpPr>
          <p:cNvPr id="10" name="ZoneTexte 9">
            <a:extLst>
              <a:ext uri="{FF2B5EF4-FFF2-40B4-BE49-F238E27FC236}">
                <a16:creationId xmlns:a16="http://schemas.microsoft.com/office/drawing/2014/main" id="{AB943826-4EE3-3BFD-8253-1376842D9818}"/>
              </a:ext>
            </a:extLst>
          </p:cNvPr>
          <p:cNvSpPr txBox="1"/>
          <p:nvPr/>
        </p:nvSpPr>
        <p:spPr>
          <a:xfrm>
            <a:off x="4628031" y="4201995"/>
            <a:ext cx="2429435" cy="1477328"/>
          </a:xfrm>
          <a:prstGeom prst="rect">
            <a:avLst/>
          </a:prstGeom>
          <a:noFill/>
        </p:spPr>
        <p:txBody>
          <a:bodyPr wrap="square" rtlCol="0">
            <a:spAutoFit/>
          </a:bodyPr>
          <a:lstStyle/>
          <a:p>
            <a:pPr algn="ctr"/>
            <a:r>
              <a:rPr lang="fr-BE" b="1" dirty="0">
                <a:solidFill>
                  <a:srgbClr val="0070C0"/>
                </a:solidFill>
              </a:rPr>
              <a:t>Vous êtes sauveur ? </a:t>
            </a:r>
          </a:p>
          <a:p>
            <a:pPr algn="ctr"/>
            <a:r>
              <a:rPr lang="fr-BE" b="1" dirty="0">
                <a:solidFill>
                  <a:srgbClr val="0070C0"/>
                </a:solidFill>
              </a:rPr>
              <a:t> </a:t>
            </a:r>
            <a:r>
              <a:rPr lang="fr-BE" dirty="0"/>
              <a:t>Ecoutez, donnez du feed-back, choisissez d’aider si on vous le  demande</a:t>
            </a:r>
          </a:p>
        </p:txBody>
      </p:sp>
      <p:sp>
        <p:nvSpPr>
          <p:cNvPr id="11" name="ZoneTexte 10">
            <a:extLst>
              <a:ext uri="{FF2B5EF4-FFF2-40B4-BE49-F238E27FC236}">
                <a16:creationId xmlns:a16="http://schemas.microsoft.com/office/drawing/2014/main" id="{6528070F-F4BF-3439-2CCF-DC642F6A4A79}"/>
              </a:ext>
            </a:extLst>
          </p:cNvPr>
          <p:cNvSpPr txBox="1"/>
          <p:nvPr/>
        </p:nvSpPr>
        <p:spPr>
          <a:xfrm>
            <a:off x="7563970" y="4201995"/>
            <a:ext cx="3833946" cy="1754326"/>
          </a:xfrm>
          <a:prstGeom prst="rect">
            <a:avLst/>
          </a:prstGeom>
          <a:noFill/>
        </p:spPr>
        <p:txBody>
          <a:bodyPr wrap="square" rtlCol="0">
            <a:spAutoFit/>
          </a:bodyPr>
          <a:lstStyle/>
          <a:p>
            <a:pPr algn="ctr"/>
            <a:r>
              <a:rPr lang="fr-BE" b="1" dirty="0">
                <a:solidFill>
                  <a:srgbClr val="FF0000"/>
                </a:solidFill>
              </a:rPr>
              <a:t>Vous êtes persécuteur ? </a:t>
            </a:r>
          </a:p>
          <a:p>
            <a:pPr algn="ctr"/>
            <a:r>
              <a:rPr lang="fr-BE" b="1" dirty="0">
                <a:solidFill>
                  <a:srgbClr val="FF0000"/>
                </a:solidFill>
              </a:rPr>
              <a:t> </a:t>
            </a:r>
            <a:r>
              <a:rPr lang="fr-BE" dirty="0"/>
              <a:t>Acceptez de négocier en alliant vos besoins avec ceux des autres. Challengez sans critiquer, apprenez à donner son avis et proposez des points de vue sans les imposer.</a:t>
            </a:r>
          </a:p>
        </p:txBody>
      </p:sp>
      <p:sp>
        <p:nvSpPr>
          <p:cNvPr id="12" name="ZoneTexte 11">
            <a:extLst>
              <a:ext uri="{FF2B5EF4-FFF2-40B4-BE49-F238E27FC236}">
                <a16:creationId xmlns:a16="http://schemas.microsoft.com/office/drawing/2014/main" id="{36A6EC53-47B4-7BA4-57BF-3B354C9AF41F}"/>
              </a:ext>
            </a:extLst>
          </p:cNvPr>
          <p:cNvSpPr txBox="1"/>
          <p:nvPr/>
        </p:nvSpPr>
        <p:spPr>
          <a:xfrm flipH="1">
            <a:off x="3032592" y="3549563"/>
            <a:ext cx="6126816" cy="584775"/>
          </a:xfrm>
          <a:prstGeom prst="rect">
            <a:avLst/>
          </a:prstGeom>
          <a:noFill/>
        </p:spPr>
        <p:txBody>
          <a:bodyPr wrap="square" rtlCol="0">
            <a:spAutoFit/>
          </a:bodyPr>
          <a:lstStyle/>
          <a:p>
            <a:pPr algn="ctr"/>
            <a:r>
              <a:rPr lang="fr-BE" sz="3200" b="1" i="0" dirty="0">
                <a:solidFill>
                  <a:srgbClr val="00B050"/>
                </a:solidFill>
                <a:effectLst/>
                <a:latin typeface="inherit"/>
              </a:rPr>
              <a:t>Vous jouez un rôle ? </a:t>
            </a:r>
            <a:r>
              <a:rPr lang="fr-BE" sz="3200" b="1" dirty="0">
                <a:solidFill>
                  <a:srgbClr val="00B050"/>
                </a:solidFill>
                <a:latin typeface="inherit"/>
              </a:rPr>
              <a:t>Stoppez-le !</a:t>
            </a:r>
            <a:endParaRPr lang="fr-BE" sz="3200" dirty="0">
              <a:solidFill>
                <a:srgbClr val="00B050"/>
              </a:solidFill>
            </a:endParaRPr>
          </a:p>
        </p:txBody>
      </p:sp>
      <p:sp>
        <p:nvSpPr>
          <p:cNvPr id="17" name="ZoneTexte 16">
            <a:extLst>
              <a:ext uri="{FF2B5EF4-FFF2-40B4-BE49-F238E27FC236}">
                <a16:creationId xmlns:a16="http://schemas.microsoft.com/office/drawing/2014/main" id="{14A2C6B0-DD01-9C7F-BF16-968BA5406DC5}"/>
              </a:ext>
            </a:extLst>
          </p:cNvPr>
          <p:cNvSpPr txBox="1"/>
          <p:nvPr/>
        </p:nvSpPr>
        <p:spPr>
          <a:xfrm>
            <a:off x="8483536" y="892714"/>
            <a:ext cx="3465419" cy="2554545"/>
          </a:xfrm>
          <a:prstGeom prst="rect">
            <a:avLst/>
          </a:prstGeom>
          <a:noFill/>
        </p:spPr>
        <p:txBody>
          <a:bodyPr wrap="square">
            <a:spAutoFit/>
          </a:bodyPr>
          <a:lstStyle/>
          <a:p>
            <a:pPr>
              <a:spcAft>
                <a:spcPts val="1500"/>
              </a:spcAft>
            </a:pPr>
            <a:r>
              <a:rPr lang="fr-BE" sz="1600" dirty="0">
                <a:solidFill>
                  <a:schemeClr val="accent2"/>
                </a:solidFill>
              </a:rPr>
              <a:t>Un autre moyen de s’en sortir est de jouer le « miroir ». </a:t>
            </a:r>
            <a:br>
              <a:rPr lang="fr-BE" sz="1600" dirty="0">
                <a:solidFill>
                  <a:schemeClr val="accent2"/>
                </a:solidFill>
              </a:rPr>
            </a:br>
            <a:r>
              <a:rPr lang="fr-BE" sz="1600" dirty="0">
                <a:solidFill>
                  <a:schemeClr val="accent2"/>
                </a:solidFill>
              </a:rPr>
              <a:t>Si votre interlocuteur joue la Victime, faites la Victime. </a:t>
            </a:r>
            <a:br>
              <a:rPr lang="fr-BE" sz="1600" dirty="0">
                <a:solidFill>
                  <a:schemeClr val="accent2"/>
                </a:solidFill>
              </a:rPr>
            </a:br>
            <a:r>
              <a:rPr lang="fr-BE" sz="1600" dirty="0">
                <a:solidFill>
                  <a:schemeClr val="accent2"/>
                </a:solidFill>
              </a:rPr>
              <a:t>S’il joue le Sauveur, faites le Sauveur. S’il joue le Persécuteur, faites le Persécuteur. </a:t>
            </a:r>
            <a:br>
              <a:rPr lang="fr-BE" sz="1600" dirty="0">
                <a:solidFill>
                  <a:schemeClr val="accent2"/>
                </a:solidFill>
              </a:rPr>
            </a:br>
            <a:r>
              <a:rPr lang="fr-BE" sz="1600" dirty="0">
                <a:solidFill>
                  <a:schemeClr val="accent2"/>
                </a:solidFill>
              </a:rPr>
              <a:t>C’est une bonne façon de bloquer le jeu car vous ne jouez pas le rôle complémentaire.</a:t>
            </a:r>
            <a:endParaRPr lang="fr-BE" sz="1400" dirty="0">
              <a:solidFill>
                <a:schemeClr val="accent2"/>
              </a:solidFill>
              <a:effectLst/>
              <a:ea typeface="Times New Roman" panose="02020603050405020304" pitchFamily="18" charset="0"/>
            </a:endParaRPr>
          </a:p>
        </p:txBody>
      </p:sp>
      <p:sp>
        <p:nvSpPr>
          <p:cNvPr id="19" name="ZoneTexte 18">
            <a:extLst>
              <a:ext uri="{FF2B5EF4-FFF2-40B4-BE49-F238E27FC236}">
                <a16:creationId xmlns:a16="http://schemas.microsoft.com/office/drawing/2014/main" id="{9F3F8A0F-BFE3-606C-8D8D-E3FFB67A158B}"/>
              </a:ext>
            </a:extLst>
          </p:cNvPr>
          <p:cNvSpPr txBox="1"/>
          <p:nvPr/>
        </p:nvSpPr>
        <p:spPr>
          <a:xfrm>
            <a:off x="4254468" y="901679"/>
            <a:ext cx="2953031" cy="2062103"/>
          </a:xfrm>
          <a:prstGeom prst="rect">
            <a:avLst/>
          </a:prstGeom>
          <a:noFill/>
        </p:spPr>
        <p:txBody>
          <a:bodyPr wrap="square">
            <a:spAutoFit/>
          </a:bodyPr>
          <a:lstStyle/>
          <a:p>
            <a:pPr>
              <a:spcAft>
                <a:spcPts val="1500"/>
              </a:spcAft>
            </a:pPr>
            <a:r>
              <a:rPr lang="fr-BE" sz="1600" dirty="0">
                <a:solidFill>
                  <a:schemeClr val="accent2"/>
                </a:solidFill>
                <a:ea typeface="Times New Roman" panose="02020603050405020304" pitchFamily="18" charset="0"/>
              </a:rPr>
              <a:t>Repérez les différents rôles</a:t>
            </a:r>
            <a:r>
              <a:rPr lang="fr-BE" sz="1600" dirty="0">
                <a:solidFill>
                  <a:schemeClr val="accent2"/>
                </a:solidFill>
              </a:rPr>
              <a:t>.</a:t>
            </a:r>
            <a:br>
              <a:rPr lang="fr-BE" sz="1600" dirty="0">
                <a:solidFill>
                  <a:schemeClr val="accent2"/>
                </a:solidFill>
              </a:rPr>
            </a:br>
            <a:r>
              <a:rPr lang="fr-BE" sz="1600" dirty="0">
                <a:solidFill>
                  <a:schemeClr val="accent2"/>
                </a:solidFill>
              </a:rPr>
              <a:t>Entrainez-vous à ne pas jouer un de ces rôles.  Se rendre compte du rôle que l'on joue et de qui sont les autres acteurs demande un travail d’introspection et de compréhension de nos relations avec les autres. </a:t>
            </a:r>
          </a:p>
        </p:txBody>
      </p:sp>
      <p:pic>
        <p:nvPicPr>
          <p:cNvPr id="21" name="Image 20" descr="Portrait of brunette wearing makeup">
            <a:extLst>
              <a:ext uri="{FF2B5EF4-FFF2-40B4-BE49-F238E27FC236}">
                <a16:creationId xmlns:a16="http://schemas.microsoft.com/office/drawing/2014/main" id="{17DA0897-22FB-76E4-9D69-36652321B0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V="1">
            <a:off x="289818" y="901679"/>
            <a:ext cx="1008529" cy="1008529"/>
          </a:xfrm>
          <a:prstGeom prst="rect">
            <a:avLst/>
          </a:prstGeom>
        </p:spPr>
      </p:pic>
      <p:pic>
        <p:nvPicPr>
          <p:cNvPr id="23" name="Image 22" descr="Enfant aux yeux marron">
            <a:extLst>
              <a:ext uri="{FF2B5EF4-FFF2-40B4-BE49-F238E27FC236}">
                <a16:creationId xmlns:a16="http://schemas.microsoft.com/office/drawing/2014/main" id="{51E882AA-C45C-11DC-B5EF-88E639579F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5800" y="901679"/>
            <a:ext cx="1021862" cy="942564"/>
          </a:xfrm>
          <a:prstGeom prst="rect">
            <a:avLst/>
          </a:prstGeom>
        </p:spPr>
      </p:pic>
      <p:pic>
        <p:nvPicPr>
          <p:cNvPr id="4104" name="Picture 8" descr="Fille heureuse en regardant le miroir dans la salle de bain ...">
            <a:extLst>
              <a:ext uri="{FF2B5EF4-FFF2-40B4-BE49-F238E27FC236}">
                <a16:creationId xmlns:a16="http://schemas.microsoft.com/office/drawing/2014/main" id="{12884AF6-9E9A-AA18-EAFA-6F0B902A9B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9511" y="901679"/>
            <a:ext cx="1092013" cy="884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56950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1067</Words>
  <Application>Microsoft Office PowerPoint</Application>
  <PresentationFormat>Grand écran</PresentationFormat>
  <Paragraphs>64</Paragraphs>
  <Slides>4</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vt:i4>
      </vt:variant>
    </vt:vector>
  </HeadingPairs>
  <TitlesOfParts>
    <vt:vector size="11" baseType="lpstr">
      <vt:lpstr>Arial</vt:lpstr>
      <vt:lpstr>Calibri</vt:lpstr>
      <vt:lpstr>Calibri Light</vt:lpstr>
      <vt:lpstr>Hind</vt:lpstr>
      <vt:lpstr>inherit</vt:lpstr>
      <vt:lpstr>Source Sans Pro</vt:lpstr>
      <vt:lpstr>Thème Office</vt:lpstr>
      <vt:lpstr>La victime</vt:lpstr>
      <vt:lpstr>Présentation PowerPoint</vt:lpstr>
      <vt:lpstr>Présentation PowerPoint</vt:lpstr>
      <vt:lpstr>Présentation PowerPoint</vt:lpstr>
    </vt:vector>
  </TitlesOfParts>
  <Company>NMBS - YPTO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Victime</dc:title>
  <dc:creator>Sylvie De Keyser</dc:creator>
  <cp:lastModifiedBy>Sylvie De Keyser</cp:lastModifiedBy>
  <cp:revision>2</cp:revision>
  <dcterms:created xsi:type="dcterms:W3CDTF">2024-08-06T17:07:56Z</dcterms:created>
  <dcterms:modified xsi:type="dcterms:W3CDTF">2024-08-09T13:15:44Z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7c19387-3134-4ca8-87e2-20d2b663daf3_Enabled">
    <vt:lpwstr>true</vt:lpwstr>
  </property>
  <property fmtid="{D5CDD505-2E9C-101B-9397-08002B2CF9AE}" pid="3" name="MSIP_Label_47c19387-3134-4ca8-87e2-20d2b663daf3_SetDate">
    <vt:lpwstr>2024-08-06T17:07:56Z</vt:lpwstr>
  </property>
  <property fmtid="{D5CDD505-2E9C-101B-9397-08002B2CF9AE}" pid="4" name="MSIP_Label_47c19387-3134-4ca8-87e2-20d2b663daf3_Method">
    <vt:lpwstr>Standard</vt:lpwstr>
  </property>
  <property fmtid="{D5CDD505-2E9C-101B-9397-08002B2CF9AE}" pid="5" name="MSIP_Label_47c19387-3134-4ca8-87e2-20d2b663daf3_Name">
    <vt:lpwstr>Restricted distribution</vt:lpwstr>
  </property>
  <property fmtid="{D5CDD505-2E9C-101B-9397-08002B2CF9AE}" pid="6" name="MSIP_Label_47c19387-3134-4ca8-87e2-20d2b663daf3_SiteId">
    <vt:lpwstr>7919ea65-4c52-4980-bfcd-ce7ffd32f1ea</vt:lpwstr>
  </property>
  <property fmtid="{D5CDD505-2E9C-101B-9397-08002B2CF9AE}" pid="7" name="MSIP_Label_47c19387-3134-4ca8-87e2-20d2b663daf3_ActionId">
    <vt:lpwstr>5900981c-f89c-451d-b140-869b08c9795a</vt:lpwstr>
  </property>
  <property fmtid="{D5CDD505-2E9C-101B-9397-08002B2CF9AE}" pid="8" name="MSIP_Label_47c19387-3134-4ca8-87e2-20d2b663daf3_ContentBits">
    <vt:lpwstr>0</vt:lpwstr>
  </property>
</Properties>
</file>