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  <a:srgbClr val="FF66FF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7D8F5B-A9FA-4A00-9E12-2203FF217BD7}" v="52" dt="2024-09-10T13:29:05.3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B7F524-505F-1C2B-8A4D-6FF63CDA71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5AA3905-B6FD-915E-CCC0-6770151CE0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E95FB23-E2A9-561D-18BC-D097CFE28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C265C-39F7-4B07-8730-A28E529A873B}" type="datetimeFigureOut">
              <a:rPr lang="fr-BE" smtClean="0"/>
              <a:t>19-09-24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EA22BA-FFDF-584D-89E4-D917622F4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150156-9963-C234-DF10-3FD319BD0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FA7FC-6DF3-4B6B-B123-6C7D5AB7E05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1268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744967-7834-4FFD-C80C-F709A9BDF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021D256-2E22-5493-47CE-F52D9E2AA3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A459513-F3D4-2DAE-5FFC-95BF64754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C265C-39F7-4B07-8730-A28E529A873B}" type="datetimeFigureOut">
              <a:rPr lang="fr-BE" smtClean="0"/>
              <a:t>19-09-24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4DC94F2-BBCA-2093-F336-135DB7CDD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0DBF3F-A4FF-867A-2DF5-A764912D4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FA7FC-6DF3-4B6B-B123-6C7D5AB7E05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59946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2CC8DA3-F139-8741-9648-5EDCDD3DED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EEBF459-08DB-30CA-60B7-CC7F240A42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71938B-90F4-B868-D415-EB93168BA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C265C-39F7-4B07-8730-A28E529A873B}" type="datetimeFigureOut">
              <a:rPr lang="fr-BE" smtClean="0"/>
              <a:t>19-09-24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029A3D9-A2C5-8C58-D09A-975A61890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ABD1245-BF03-2A5C-7C56-3C7F4A3B4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FA7FC-6DF3-4B6B-B123-6C7D5AB7E05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63268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30F01F-66FF-D145-CA6B-51E76CEA6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441CF4-761A-B783-8FF7-BDAA039274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8062ED8-927C-6456-8EFD-138E1BA29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C265C-39F7-4B07-8730-A28E529A873B}" type="datetimeFigureOut">
              <a:rPr lang="fr-BE" smtClean="0"/>
              <a:t>19-09-24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C202B4-6A57-DB18-AD65-8D61005A6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683F842-88B4-0291-0092-C09296415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FA7FC-6DF3-4B6B-B123-6C7D5AB7E05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9158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EC0C73-38F6-A3BC-267B-724491284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C7A0385-9FE9-4477-189A-FE70A2C52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D20E9D5-7975-8708-0C62-8A2282D01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C265C-39F7-4B07-8730-A28E529A873B}" type="datetimeFigureOut">
              <a:rPr lang="fr-BE" smtClean="0"/>
              <a:t>19-09-24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99D6BAE-F0FD-3011-2D1C-541BD7080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A5FD76-BB93-1E57-99E7-1EC0AE5F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FA7FC-6DF3-4B6B-B123-6C7D5AB7E05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31180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10C858-7961-39AC-A2BC-3FE7A681B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5DD2FE2-4B52-E618-EC51-C1CB1867C3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AC7BD5E-9D41-FBD7-EEF1-68008728D6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CE054C7-84D9-CAAD-5021-85BD12B83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C265C-39F7-4B07-8730-A28E529A873B}" type="datetimeFigureOut">
              <a:rPr lang="fr-BE" smtClean="0"/>
              <a:t>19-09-24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7F74E21-EAED-3494-954A-61E194558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33AC423-2AB7-9E2C-A3B0-5AFAFBF1F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FA7FC-6DF3-4B6B-B123-6C7D5AB7E05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45351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DC20C3-3324-4ABC-A41F-80B39A28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BD4C1A7-C7AB-A242-4407-A31E59E336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BBE41C4-73CD-3FA3-7A90-048BB9EB40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E0C5390-3BFC-6ADC-2A8C-DCE08021CB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965E72A-D0E5-D45A-E697-E62F69AD3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14E07E8-1D5C-98FA-6FEB-D82229205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C265C-39F7-4B07-8730-A28E529A873B}" type="datetimeFigureOut">
              <a:rPr lang="fr-BE" smtClean="0"/>
              <a:t>19-09-24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0C6DB67-949D-0B38-7259-0E0045C89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04EF0AF-5BCB-5C24-3231-BF09444F7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FA7FC-6DF3-4B6B-B123-6C7D5AB7E05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15245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09BDB6-FC4B-615F-2FE0-037F5D69B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EA40A89-E0C9-CD16-BF41-6A9121B58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C265C-39F7-4B07-8730-A28E529A873B}" type="datetimeFigureOut">
              <a:rPr lang="fr-BE" smtClean="0"/>
              <a:t>19-09-24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92713F0-A5F8-4425-6C94-38D5F0D3F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1D6717F-ACA6-43E8-DFAA-438D4BEA8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FA7FC-6DF3-4B6B-B123-6C7D5AB7E05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9493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6E68E40-031E-FB17-233F-D9B26FFDE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C265C-39F7-4B07-8730-A28E529A873B}" type="datetimeFigureOut">
              <a:rPr lang="fr-BE" smtClean="0"/>
              <a:t>19-09-24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9772ADA-B251-2E32-2186-A358B99AA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296F910-3930-E657-A8F5-1C80C2743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FA7FC-6DF3-4B6B-B123-6C7D5AB7E05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18208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F53BBE-40EF-ED89-D2EE-50897C81E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B7AB72-03DD-F566-CB06-3D0534B90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86896E4-A3DF-57D4-F956-0251A40F8A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C4747F2-5896-C055-FA52-66F141F26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C265C-39F7-4B07-8730-A28E529A873B}" type="datetimeFigureOut">
              <a:rPr lang="fr-BE" smtClean="0"/>
              <a:t>19-09-24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D4964EE-089C-A270-277B-AE3DE1900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19F8F6F-5DE5-C0AF-93E1-C72466089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FA7FC-6DF3-4B6B-B123-6C7D5AB7E05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40398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C47A87-44C7-0978-CBD9-61EF94272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BA107BC-0E0C-99D3-97F9-2880563C06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FEDE166-685C-99D9-241E-1F0DB2A7C8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4514EE7-99F1-DFC4-27C5-DFDDE5183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C265C-39F7-4B07-8730-A28E529A873B}" type="datetimeFigureOut">
              <a:rPr lang="fr-BE" smtClean="0"/>
              <a:t>19-09-24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3B117B1-549D-F0F7-8D06-15E86D1EF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65DF199-AE2E-7CBC-F3C2-3DDB1593E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FA7FC-6DF3-4B6B-B123-6C7D5AB7E05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37716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913E41C-78A4-F683-2BB1-C7EE4A7E4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FB5C18F-125B-A9DD-04A6-30DF9EAA65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68DB7E-DADC-65B0-9689-65F3A784DB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C265C-39F7-4B07-8730-A28E529A873B}" type="datetimeFigureOut">
              <a:rPr lang="fr-BE" smtClean="0"/>
              <a:t>19-09-24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074EAB2-484E-C5E0-6833-757606850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87824FE-E1F0-EAF8-0296-8FC127836D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FA7FC-6DF3-4B6B-B123-6C7D5AB7E05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15650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207616-D543-A51F-8160-BB498FDCB6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4461" y="411177"/>
            <a:ext cx="9144000" cy="1026739"/>
          </a:xfrm>
        </p:spPr>
        <p:txBody>
          <a:bodyPr/>
          <a:lstStyle/>
          <a:p>
            <a:r>
              <a:rPr lang="fr-BE" b="1" dirty="0">
                <a:solidFill>
                  <a:srgbClr val="7030A0"/>
                </a:solidFill>
                <a:latin typeface="ADLaM Display" panose="020B0604020202020204" pitchFamily="2" charset="0"/>
                <a:ea typeface="ADLaM Display" panose="020B0604020202020204" pitchFamily="2" charset="0"/>
                <a:cs typeface="ADLaM Display" panose="020B0604020202020204" pitchFamily="2" charset="0"/>
              </a:rPr>
              <a:t>Objectif</a:t>
            </a:r>
            <a:r>
              <a:rPr lang="fr-BE" dirty="0">
                <a:solidFill>
                  <a:srgbClr val="7030A0"/>
                </a:solidFill>
                <a:latin typeface="ADLaM Display" panose="020B0604020202020204" pitchFamily="2" charset="0"/>
                <a:ea typeface="ADLaM Display" panose="020B0604020202020204" pitchFamily="2" charset="0"/>
                <a:cs typeface="ADLaM Display" panose="020B0604020202020204" pitchFamily="2" charset="0"/>
              </a:rPr>
              <a:t> : S.M.A.R.T.</a:t>
            </a: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E978415D-BC26-5676-5471-B9EB4E81937C}"/>
              </a:ext>
            </a:extLst>
          </p:cNvPr>
          <p:cNvSpPr txBox="1">
            <a:spLocks/>
          </p:cNvSpPr>
          <p:nvPr/>
        </p:nvSpPr>
        <p:spPr>
          <a:xfrm>
            <a:off x="1317811" y="5296597"/>
            <a:ext cx="1039905" cy="102196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7200" b="1" dirty="0">
                <a:solidFill>
                  <a:schemeClr val="accent1"/>
                </a:solidFill>
              </a:rPr>
              <a:t>T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4FC77BCC-EED4-FE47-4A4E-2E01BC35FCC2}"/>
              </a:ext>
            </a:extLst>
          </p:cNvPr>
          <p:cNvSpPr txBox="1">
            <a:spLocks/>
          </p:cNvSpPr>
          <p:nvPr/>
        </p:nvSpPr>
        <p:spPr>
          <a:xfrm>
            <a:off x="1317812" y="3463602"/>
            <a:ext cx="1039905" cy="102196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7200" b="1" dirty="0">
                <a:solidFill>
                  <a:schemeClr val="accent1"/>
                </a:solidFill>
              </a:rPr>
              <a:t>A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467F6B0A-979A-C725-77E0-401AAD904935}"/>
              </a:ext>
            </a:extLst>
          </p:cNvPr>
          <p:cNvSpPr txBox="1">
            <a:spLocks/>
          </p:cNvSpPr>
          <p:nvPr/>
        </p:nvSpPr>
        <p:spPr>
          <a:xfrm>
            <a:off x="1317811" y="4389624"/>
            <a:ext cx="1039905" cy="102196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7200" b="1" dirty="0">
                <a:solidFill>
                  <a:schemeClr val="accent1"/>
                </a:solidFill>
              </a:rPr>
              <a:t>R</a:t>
            </a:r>
          </a:p>
        </p:txBody>
      </p:sp>
      <p:sp>
        <p:nvSpPr>
          <p:cNvPr id="9" name="Sous-titre 8">
            <a:extLst>
              <a:ext uri="{FF2B5EF4-FFF2-40B4-BE49-F238E27FC236}">
                <a16:creationId xmlns:a16="http://schemas.microsoft.com/office/drawing/2014/main" id="{F1E62C5F-EC68-AE5F-7A29-A30F5AA269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8617" y="1997731"/>
            <a:ext cx="1623733" cy="464858"/>
          </a:xfrm>
        </p:spPr>
        <p:txBody>
          <a:bodyPr>
            <a:normAutofit lnSpcReduction="10000"/>
          </a:bodyPr>
          <a:lstStyle/>
          <a:p>
            <a:r>
              <a:rPr lang="fr-BE" sz="2800" b="1" dirty="0" err="1">
                <a:solidFill>
                  <a:schemeClr val="accent1"/>
                </a:solidFill>
              </a:rPr>
              <a:t>pécifique</a:t>
            </a:r>
            <a:endParaRPr lang="fr-BE" sz="2800" b="1" dirty="0">
              <a:solidFill>
                <a:schemeClr val="accent1"/>
              </a:solidFill>
            </a:endParaRPr>
          </a:p>
          <a:p>
            <a:endParaRPr lang="fr-BE" sz="2800" b="1" dirty="0"/>
          </a:p>
          <a:p>
            <a:endParaRPr lang="fr-BE" sz="2800" b="1" dirty="0"/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EE3EAF52-5984-1435-46B3-4493DA72476B}"/>
              </a:ext>
            </a:extLst>
          </p:cNvPr>
          <p:cNvSpPr txBox="1">
            <a:spLocks/>
          </p:cNvSpPr>
          <p:nvPr/>
        </p:nvSpPr>
        <p:spPr>
          <a:xfrm>
            <a:off x="1317811" y="2575395"/>
            <a:ext cx="1039905" cy="102196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7200" b="1" dirty="0">
                <a:solidFill>
                  <a:schemeClr val="accent1"/>
                </a:solidFill>
              </a:rPr>
              <a:t>M</a:t>
            </a:r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ED849110-F538-B613-CE7D-A6CFABD2200E}"/>
              </a:ext>
            </a:extLst>
          </p:cNvPr>
          <p:cNvSpPr txBox="1">
            <a:spLocks/>
          </p:cNvSpPr>
          <p:nvPr/>
        </p:nvSpPr>
        <p:spPr>
          <a:xfrm>
            <a:off x="1294277" y="1621222"/>
            <a:ext cx="1039905" cy="102196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7200" b="1" dirty="0">
                <a:solidFill>
                  <a:schemeClr val="accent1"/>
                </a:solidFill>
              </a:rPr>
              <a:t>S</a:t>
            </a:r>
          </a:p>
        </p:txBody>
      </p:sp>
      <p:sp>
        <p:nvSpPr>
          <p:cNvPr id="12" name="Sous-titre 8">
            <a:extLst>
              <a:ext uri="{FF2B5EF4-FFF2-40B4-BE49-F238E27FC236}">
                <a16:creationId xmlns:a16="http://schemas.microsoft.com/office/drawing/2014/main" id="{4A9D5EC1-35C7-85B1-09A5-A5B3D999C960}"/>
              </a:ext>
            </a:extLst>
          </p:cNvPr>
          <p:cNvSpPr txBox="1">
            <a:spLocks/>
          </p:cNvSpPr>
          <p:nvPr/>
        </p:nvSpPr>
        <p:spPr>
          <a:xfrm>
            <a:off x="2073648" y="2916442"/>
            <a:ext cx="1623733" cy="46485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800" b="1" dirty="0" err="1">
                <a:solidFill>
                  <a:schemeClr val="accent1"/>
                </a:solidFill>
              </a:rPr>
              <a:t>esurable</a:t>
            </a:r>
            <a:endParaRPr lang="fr-BE" sz="2800" b="1" dirty="0">
              <a:solidFill>
                <a:schemeClr val="accent1"/>
              </a:solidFill>
            </a:endParaRPr>
          </a:p>
          <a:p>
            <a:endParaRPr lang="fr-BE" sz="2800" b="1" dirty="0"/>
          </a:p>
          <a:p>
            <a:endParaRPr lang="fr-BE" sz="2800" b="1" dirty="0"/>
          </a:p>
        </p:txBody>
      </p:sp>
      <p:sp>
        <p:nvSpPr>
          <p:cNvPr id="13" name="Sous-titre 8">
            <a:extLst>
              <a:ext uri="{FF2B5EF4-FFF2-40B4-BE49-F238E27FC236}">
                <a16:creationId xmlns:a16="http://schemas.microsoft.com/office/drawing/2014/main" id="{14B98D82-6EF4-A12F-AEF1-6B5346AF0F21}"/>
              </a:ext>
            </a:extLst>
          </p:cNvPr>
          <p:cNvSpPr txBox="1">
            <a:spLocks/>
          </p:cNvSpPr>
          <p:nvPr/>
        </p:nvSpPr>
        <p:spPr>
          <a:xfrm>
            <a:off x="2073649" y="3789554"/>
            <a:ext cx="1623733" cy="4648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800" b="1" dirty="0" err="1">
                <a:solidFill>
                  <a:schemeClr val="accent1"/>
                </a:solidFill>
              </a:rPr>
              <a:t>tteignable</a:t>
            </a:r>
            <a:endParaRPr lang="fr-BE" sz="2800" b="1" dirty="0">
              <a:solidFill>
                <a:schemeClr val="accent1"/>
              </a:solidFill>
            </a:endParaRPr>
          </a:p>
          <a:p>
            <a:endParaRPr lang="fr-BE" sz="2800" b="1" dirty="0"/>
          </a:p>
          <a:p>
            <a:endParaRPr lang="fr-BE" sz="2800" b="1" dirty="0"/>
          </a:p>
        </p:txBody>
      </p:sp>
      <p:sp>
        <p:nvSpPr>
          <p:cNvPr id="14" name="Sous-titre 8">
            <a:extLst>
              <a:ext uri="{FF2B5EF4-FFF2-40B4-BE49-F238E27FC236}">
                <a16:creationId xmlns:a16="http://schemas.microsoft.com/office/drawing/2014/main" id="{1CAC2B70-73E3-5BEB-D4A2-5C9BC7BA9550}"/>
              </a:ext>
            </a:extLst>
          </p:cNvPr>
          <p:cNvSpPr txBox="1">
            <a:spLocks/>
          </p:cNvSpPr>
          <p:nvPr/>
        </p:nvSpPr>
        <p:spPr>
          <a:xfrm>
            <a:off x="2016499" y="4781827"/>
            <a:ext cx="1202952" cy="46485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800" b="1" dirty="0" err="1">
                <a:solidFill>
                  <a:schemeClr val="accent1"/>
                </a:solidFill>
              </a:rPr>
              <a:t>éaliste</a:t>
            </a:r>
            <a:endParaRPr lang="fr-BE" sz="2800" b="1" dirty="0"/>
          </a:p>
          <a:p>
            <a:endParaRPr lang="fr-BE" sz="2800" b="1" dirty="0"/>
          </a:p>
        </p:txBody>
      </p:sp>
      <p:sp>
        <p:nvSpPr>
          <p:cNvPr id="15" name="Sous-titre 8">
            <a:extLst>
              <a:ext uri="{FF2B5EF4-FFF2-40B4-BE49-F238E27FC236}">
                <a16:creationId xmlns:a16="http://schemas.microsoft.com/office/drawing/2014/main" id="{37868C08-D5D7-53F1-CE13-2CF623BA9C5F}"/>
              </a:ext>
            </a:extLst>
          </p:cNvPr>
          <p:cNvSpPr txBox="1">
            <a:spLocks/>
          </p:cNvSpPr>
          <p:nvPr/>
        </p:nvSpPr>
        <p:spPr>
          <a:xfrm>
            <a:off x="1795742" y="5670402"/>
            <a:ext cx="1623733" cy="46485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800" b="1" dirty="0" err="1">
                <a:solidFill>
                  <a:schemeClr val="accent1"/>
                </a:solidFill>
              </a:rPr>
              <a:t>emporel</a:t>
            </a:r>
            <a:endParaRPr lang="fr-BE" sz="2800" b="1" dirty="0">
              <a:solidFill>
                <a:schemeClr val="accent1"/>
              </a:solidFill>
            </a:endParaRPr>
          </a:p>
          <a:p>
            <a:endParaRPr lang="fr-BE" sz="2800" b="1" dirty="0"/>
          </a:p>
          <a:p>
            <a:endParaRPr lang="fr-BE" sz="2800" b="1" dirty="0"/>
          </a:p>
        </p:txBody>
      </p:sp>
      <p:pic>
        <p:nvPicPr>
          <p:cNvPr id="17" name="Image 16" descr="Flèches perçant les notes">
            <a:extLst>
              <a:ext uri="{FF2B5EF4-FFF2-40B4-BE49-F238E27FC236}">
                <a16:creationId xmlns:a16="http://schemas.microsoft.com/office/drawing/2014/main" id="{18964648-0BEE-4EF2-FF7A-C138BC8B6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381" y="1565591"/>
            <a:ext cx="7522623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98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46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 9" descr="Ampoule couleur avec des icônes professionnelles">
            <a:extLst>
              <a:ext uri="{FF2B5EF4-FFF2-40B4-BE49-F238E27FC236}">
                <a16:creationId xmlns:a16="http://schemas.microsoft.com/office/drawing/2014/main" id="{84D75A53-10FB-A2BE-4648-49382315079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8" r="-1" b="9663"/>
          <a:stretch/>
        </p:blipFill>
        <p:spPr>
          <a:xfrm>
            <a:off x="3070" y="0"/>
            <a:ext cx="12188930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09124D-CE77-44FC-0391-62D759C6C8B3}"/>
              </a:ext>
            </a:extLst>
          </p:cNvPr>
          <p:cNvSpPr/>
          <p:nvPr/>
        </p:nvSpPr>
        <p:spPr>
          <a:xfrm>
            <a:off x="1527048" y="365760"/>
            <a:ext cx="9144000" cy="30632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Spécifique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34447C3-A066-A5E9-6D80-48AC36D110D6}"/>
              </a:ext>
            </a:extLst>
          </p:cNvPr>
          <p:cNvSpPr txBox="1"/>
          <p:nvPr/>
        </p:nvSpPr>
        <p:spPr>
          <a:xfrm>
            <a:off x="1471696" y="3406014"/>
            <a:ext cx="9144000" cy="1536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 dirty="0" err="1">
                <a:solidFill>
                  <a:schemeClr val="bg1"/>
                </a:solidFill>
              </a:rPr>
              <a:t>Concret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clair</a:t>
            </a:r>
            <a:r>
              <a:rPr lang="en-US" sz="2400" dirty="0">
                <a:solidFill>
                  <a:schemeClr val="bg1"/>
                </a:solidFill>
              </a:rPr>
              <a:t>, précis, pas </a:t>
            </a:r>
            <a:r>
              <a:rPr lang="en-US" sz="2400" dirty="0" err="1">
                <a:solidFill>
                  <a:schemeClr val="bg1"/>
                </a:solidFill>
              </a:rPr>
              <a:t>d’ambiguité</a:t>
            </a:r>
            <a:endParaRPr lang="en-US" sz="24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solidFill>
                  <a:schemeClr val="bg1"/>
                </a:solidFill>
              </a:rPr>
              <a:t>De quoi ai-je </a:t>
            </a:r>
            <a:r>
              <a:rPr lang="en-US" sz="2400" dirty="0" err="1">
                <a:solidFill>
                  <a:schemeClr val="bg1"/>
                </a:solidFill>
              </a:rPr>
              <a:t>envie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précisément</a:t>
            </a:r>
            <a:r>
              <a:rPr lang="en-US" sz="2400" dirty="0">
                <a:solidFill>
                  <a:schemeClr val="bg1"/>
                </a:solidFill>
              </a:rPr>
              <a:t> ? </a:t>
            </a:r>
          </a:p>
        </p:txBody>
      </p:sp>
      <p:sp>
        <p:nvSpPr>
          <p:cNvPr id="60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hylactère : pensées 1">
            <a:extLst>
              <a:ext uri="{FF2B5EF4-FFF2-40B4-BE49-F238E27FC236}">
                <a16:creationId xmlns:a16="http://schemas.microsoft.com/office/drawing/2014/main" id="{5A4AF352-4845-19B9-7521-06B5C55C0B94}"/>
              </a:ext>
            </a:extLst>
          </p:cNvPr>
          <p:cNvSpPr/>
          <p:nvPr/>
        </p:nvSpPr>
        <p:spPr>
          <a:xfrm>
            <a:off x="9199414" y="1985431"/>
            <a:ext cx="2571245" cy="1337104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Je veux aller au travail à  vélo</a:t>
            </a:r>
          </a:p>
        </p:txBody>
      </p:sp>
      <p:sp>
        <p:nvSpPr>
          <p:cNvPr id="3" name="Phylactère : pensées 2">
            <a:extLst>
              <a:ext uri="{FF2B5EF4-FFF2-40B4-BE49-F238E27FC236}">
                <a16:creationId xmlns:a16="http://schemas.microsoft.com/office/drawing/2014/main" id="{E58EEE05-99C0-1617-B7A1-F1A8B82D903D}"/>
              </a:ext>
            </a:extLst>
          </p:cNvPr>
          <p:cNvSpPr/>
          <p:nvPr/>
        </p:nvSpPr>
        <p:spPr>
          <a:xfrm rot="20614818">
            <a:off x="401577" y="632059"/>
            <a:ext cx="3665427" cy="1566268"/>
          </a:xfrm>
          <a:prstGeom prst="cloudCallou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Je veux aller à Venise, Rome et Naples et rester dans chaque ville minimum 3 jours</a:t>
            </a:r>
          </a:p>
        </p:txBody>
      </p:sp>
    </p:spTree>
    <p:extLst>
      <p:ext uri="{BB962C8B-B14F-4D97-AF65-F5344CB8AC3E}">
        <p14:creationId xmlns:p14="http://schemas.microsoft.com/office/powerpoint/2010/main" val="3534192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Bande de mesure bleue sur arrière-plan rose">
            <a:extLst>
              <a:ext uri="{FF2B5EF4-FFF2-40B4-BE49-F238E27FC236}">
                <a16:creationId xmlns:a16="http://schemas.microsoft.com/office/drawing/2014/main" id="{A5CDF20B-591B-9ABF-586A-819474210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34" b="36471"/>
          <a:stretch/>
        </p:blipFill>
        <p:spPr>
          <a:xfrm>
            <a:off x="0" y="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9998641-C70A-4A27-E1B5-34DC6078FFB1}"/>
              </a:ext>
            </a:extLst>
          </p:cNvPr>
          <p:cNvSpPr txBox="1"/>
          <p:nvPr/>
        </p:nvSpPr>
        <p:spPr>
          <a:xfrm>
            <a:off x="1489747" y="2946028"/>
            <a:ext cx="4946912" cy="2056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Mesurable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FAD6C90-6083-D107-2C5A-B42313923B72}"/>
              </a:ext>
            </a:extLst>
          </p:cNvPr>
          <p:cNvSpPr txBox="1"/>
          <p:nvPr/>
        </p:nvSpPr>
        <p:spPr>
          <a:xfrm>
            <a:off x="1489747" y="4402143"/>
            <a:ext cx="69941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200" dirty="0">
                <a:solidFill>
                  <a:srgbClr val="FF66FF"/>
                </a:solidFill>
              </a:rPr>
              <a:t>Peut-être quantifié via des faits concrets,</a:t>
            </a:r>
            <a:br>
              <a:rPr lang="fr-BE" sz="3200" dirty="0">
                <a:solidFill>
                  <a:srgbClr val="FF66FF"/>
                </a:solidFill>
              </a:rPr>
            </a:br>
            <a:r>
              <a:rPr lang="fr-BE" sz="3200" dirty="0">
                <a:solidFill>
                  <a:srgbClr val="FF66FF"/>
                </a:solidFill>
              </a:rPr>
              <a:t> il faut pouvoir suivre les progrès</a:t>
            </a:r>
          </a:p>
        </p:txBody>
      </p:sp>
      <p:sp>
        <p:nvSpPr>
          <p:cNvPr id="3" name="Phylactère : pensées 2">
            <a:extLst>
              <a:ext uri="{FF2B5EF4-FFF2-40B4-BE49-F238E27FC236}">
                <a16:creationId xmlns:a16="http://schemas.microsoft.com/office/drawing/2014/main" id="{B6B1E9DD-C8C6-DD0F-3006-4A57CB63782E}"/>
              </a:ext>
            </a:extLst>
          </p:cNvPr>
          <p:cNvSpPr/>
          <p:nvPr/>
        </p:nvSpPr>
        <p:spPr>
          <a:xfrm>
            <a:off x="8900622" y="2191538"/>
            <a:ext cx="2902762" cy="1864835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600" dirty="0"/>
              <a:t>Je fais des parcours progressifs durant la semaine, je les note dans un cahier </a:t>
            </a:r>
          </a:p>
        </p:txBody>
      </p:sp>
      <p:sp>
        <p:nvSpPr>
          <p:cNvPr id="4" name="Phylactère : pensées 3">
            <a:extLst>
              <a:ext uri="{FF2B5EF4-FFF2-40B4-BE49-F238E27FC236}">
                <a16:creationId xmlns:a16="http://schemas.microsoft.com/office/drawing/2014/main" id="{A3518DC0-4617-CEEC-ECD4-891A57E555B8}"/>
              </a:ext>
            </a:extLst>
          </p:cNvPr>
          <p:cNvSpPr/>
          <p:nvPr/>
        </p:nvSpPr>
        <p:spPr>
          <a:xfrm rot="21342617">
            <a:off x="445563" y="695954"/>
            <a:ext cx="3089380" cy="1638340"/>
          </a:xfrm>
          <a:prstGeom prst="cloudCallou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600" dirty="0"/>
              <a:t>Je répertorie les musées que je veux visiter, le prix d’entrée, le prix des hôtels ….</a:t>
            </a:r>
          </a:p>
        </p:txBody>
      </p:sp>
    </p:spTree>
    <p:extLst>
      <p:ext uri="{BB962C8B-B14F-4D97-AF65-F5344CB8AC3E}">
        <p14:creationId xmlns:p14="http://schemas.microsoft.com/office/powerpoint/2010/main" val="2289330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Crête des montagnes recouvertes de neige">
            <a:extLst>
              <a:ext uri="{FF2B5EF4-FFF2-40B4-BE49-F238E27FC236}">
                <a16:creationId xmlns:a16="http://schemas.microsoft.com/office/drawing/2014/main" id="{CD0FFED6-4C2A-8810-6696-27A596DAA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1" y="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2E43B90-2EFC-C21F-4D79-07F518C3DE67}"/>
              </a:ext>
            </a:extLst>
          </p:cNvPr>
          <p:cNvSpPr txBox="1"/>
          <p:nvPr/>
        </p:nvSpPr>
        <p:spPr>
          <a:xfrm>
            <a:off x="2579179" y="178886"/>
            <a:ext cx="7027545" cy="10809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dirty="0" err="1">
                <a:ln w="9525">
                  <a:noFill/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Atteignable</a:t>
            </a:r>
            <a:endParaRPr lang="en-US" sz="5400" b="1" dirty="0">
              <a:ln w="9525">
                <a:noFill/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B459C0-CB7C-CFD6-0F1A-BA9C29BB5510}"/>
              </a:ext>
            </a:extLst>
          </p:cNvPr>
          <p:cNvSpPr txBox="1"/>
          <p:nvPr/>
        </p:nvSpPr>
        <p:spPr>
          <a:xfrm>
            <a:off x="1547343" y="1403775"/>
            <a:ext cx="92625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6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A la portée des moyens mis à notre disposition : </a:t>
            </a:r>
          </a:p>
          <a:p>
            <a:r>
              <a:rPr lang="fr-BE" sz="36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santé, physique, finances, temps disponible …</a:t>
            </a:r>
          </a:p>
        </p:txBody>
      </p:sp>
      <p:sp>
        <p:nvSpPr>
          <p:cNvPr id="3" name="Phylactère : pensées 2">
            <a:extLst>
              <a:ext uri="{FF2B5EF4-FFF2-40B4-BE49-F238E27FC236}">
                <a16:creationId xmlns:a16="http://schemas.microsoft.com/office/drawing/2014/main" id="{20F9CCDE-8C8E-C5F0-688F-4A9CF4661CC0}"/>
              </a:ext>
            </a:extLst>
          </p:cNvPr>
          <p:cNvSpPr/>
          <p:nvPr/>
        </p:nvSpPr>
        <p:spPr>
          <a:xfrm rot="20614818">
            <a:off x="270676" y="2839008"/>
            <a:ext cx="3167101" cy="1568262"/>
          </a:xfrm>
          <a:prstGeom prst="cloudCallou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600" dirty="0"/>
              <a:t>Je mets 200 euros de côté tous les mois à partir de janvier pour mon voyage</a:t>
            </a:r>
          </a:p>
        </p:txBody>
      </p:sp>
      <p:sp>
        <p:nvSpPr>
          <p:cNvPr id="6" name="Phylactère : pensées 5">
            <a:extLst>
              <a:ext uri="{FF2B5EF4-FFF2-40B4-BE49-F238E27FC236}">
                <a16:creationId xmlns:a16="http://schemas.microsoft.com/office/drawing/2014/main" id="{8BCCA124-710D-1EF7-FC1A-641EC62445CD}"/>
              </a:ext>
            </a:extLst>
          </p:cNvPr>
          <p:cNvSpPr/>
          <p:nvPr/>
        </p:nvSpPr>
        <p:spPr>
          <a:xfrm>
            <a:off x="8364071" y="2790171"/>
            <a:ext cx="3313816" cy="1498825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600" dirty="0"/>
              <a:t>Je prends rendez-vous pour faire  réviser mon vélo avant  le  15 mars</a:t>
            </a:r>
          </a:p>
        </p:txBody>
      </p:sp>
    </p:spTree>
    <p:extLst>
      <p:ext uri="{BB962C8B-B14F-4D97-AF65-F5344CB8AC3E}">
        <p14:creationId xmlns:p14="http://schemas.microsoft.com/office/powerpoint/2010/main" val="2058410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Bord d’une chaîne de montagnes en hiver contre les montagnes">
            <a:extLst>
              <a:ext uri="{FF2B5EF4-FFF2-40B4-BE49-F238E27FC236}">
                <a16:creationId xmlns:a16="http://schemas.microsoft.com/office/drawing/2014/main" id="{ED8612A0-BEC7-AFBD-C10A-814045A8D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51"/>
          <a:stretch/>
        </p:blipFill>
        <p:spPr>
          <a:xfrm>
            <a:off x="1" y="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81D78C7-00B5-F1BC-AB98-7C01B7013725}"/>
              </a:ext>
            </a:extLst>
          </p:cNvPr>
          <p:cNvSpPr txBox="1"/>
          <p:nvPr/>
        </p:nvSpPr>
        <p:spPr>
          <a:xfrm>
            <a:off x="3361679" y="225811"/>
            <a:ext cx="5462546" cy="10260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 err="1">
                <a:ln w="9525">
                  <a:noFill/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Réaliste</a:t>
            </a:r>
            <a:endParaRPr lang="en-US" sz="5400" b="1" dirty="0">
              <a:ln w="9525">
                <a:noFill/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D446F76-F6EE-9AE6-058C-05EEBF7EC5ED}"/>
              </a:ext>
            </a:extLst>
          </p:cNvPr>
          <p:cNvSpPr txBox="1"/>
          <p:nvPr/>
        </p:nvSpPr>
        <p:spPr>
          <a:xfrm>
            <a:off x="2688787" y="1395861"/>
            <a:ext cx="69547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Prendre en compte notre situation, </a:t>
            </a:r>
          </a:p>
          <a:p>
            <a:r>
              <a:rPr lang="fr-BE" sz="3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notre environnement, nos facultés…</a:t>
            </a:r>
          </a:p>
        </p:txBody>
      </p:sp>
      <p:sp>
        <p:nvSpPr>
          <p:cNvPr id="3" name="Phylactère : pensées 2">
            <a:extLst>
              <a:ext uri="{FF2B5EF4-FFF2-40B4-BE49-F238E27FC236}">
                <a16:creationId xmlns:a16="http://schemas.microsoft.com/office/drawing/2014/main" id="{5EA1B79A-2515-5887-F329-4E1E00988978}"/>
              </a:ext>
            </a:extLst>
          </p:cNvPr>
          <p:cNvSpPr/>
          <p:nvPr/>
        </p:nvSpPr>
        <p:spPr>
          <a:xfrm>
            <a:off x="7279341" y="2855607"/>
            <a:ext cx="4572001" cy="1498825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600" dirty="0"/>
              <a:t>Pour aller travailler, il y a des pistes cyclables. Je peux y aller en vélo et mettre mon vélo au parking du bureau.</a:t>
            </a:r>
          </a:p>
        </p:txBody>
      </p:sp>
      <p:sp>
        <p:nvSpPr>
          <p:cNvPr id="6" name="Phylactère : pensées 5">
            <a:extLst>
              <a:ext uri="{FF2B5EF4-FFF2-40B4-BE49-F238E27FC236}">
                <a16:creationId xmlns:a16="http://schemas.microsoft.com/office/drawing/2014/main" id="{0B0799D4-256F-7CC7-90EC-CD90D7D31E8A}"/>
              </a:ext>
            </a:extLst>
          </p:cNvPr>
          <p:cNvSpPr/>
          <p:nvPr/>
        </p:nvSpPr>
        <p:spPr>
          <a:xfrm rot="20614818">
            <a:off x="306959" y="2777614"/>
            <a:ext cx="3156177" cy="1612989"/>
          </a:xfrm>
          <a:prstGeom prst="cloudCallou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600" dirty="0"/>
              <a:t>Je peux prendre congé tout le mois de juillet. Et j’ai mis l’argent de côté.</a:t>
            </a:r>
          </a:p>
        </p:txBody>
      </p:sp>
    </p:spTree>
    <p:extLst>
      <p:ext uri="{BB962C8B-B14F-4D97-AF65-F5344CB8AC3E}">
        <p14:creationId xmlns:p14="http://schemas.microsoft.com/office/powerpoint/2010/main" val="2929919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Différents types d’horloges">
            <a:extLst>
              <a:ext uri="{FF2B5EF4-FFF2-40B4-BE49-F238E27FC236}">
                <a16:creationId xmlns:a16="http://schemas.microsoft.com/office/drawing/2014/main" id="{BC87CA88-89AE-CA2B-323F-33610D88FC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9091"/>
          <a:stretch/>
        </p:blipFill>
        <p:spPr>
          <a:xfrm>
            <a:off x="19" y="9635"/>
            <a:ext cx="1219198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83096E9-DC83-0663-A26A-F7F43E4EF99D}"/>
              </a:ext>
            </a:extLst>
          </p:cNvPr>
          <p:cNvSpPr txBox="1"/>
          <p:nvPr/>
        </p:nvSpPr>
        <p:spPr>
          <a:xfrm>
            <a:off x="404553" y="3091928"/>
            <a:ext cx="907856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Temporel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1D2607F-77DC-F6D7-92FB-C910C99BE2FE}"/>
              </a:ext>
            </a:extLst>
          </p:cNvPr>
          <p:cNvSpPr txBox="1"/>
          <p:nvPr/>
        </p:nvSpPr>
        <p:spPr>
          <a:xfrm>
            <a:off x="404553" y="5624945"/>
            <a:ext cx="9078562" cy="592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4000" dirty="0">
                <a:solidFill>
                  <a:schemeClr val="bg1"/>
                </a:solidFill>
              </a:rPr>
              <a:t>Doit </a:t>
            </a:r>
            <a:r>
              <a:rPr lang="en-US" sz="4000" dirty="0" err="1">
                <a:solidFill>
                  <a:schemeClr val="bg1"/>
                </a:solidFill>
              </a:rPr>
              <a:t>avoir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une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échéance</a:t>
            </a:r>
            <a:r>
              <a:rPr lang="en-US" sz="4000" dirty="0">
                <a:solidFill>
                  <a:schemeClr val="bg1"/>
                </a:solidFill>
              </a:rPr>
              <a:t> dans le temps</a:t>
            </a:r>
          </a:p>
        </p:txBody>
      </p:sp>
      <p:sp>
        <p:nvSpPr>
          <p:cNvPr id="3" name="Phylactère : pensées 2">
            <a:extLst>
              <a:ext uri="{FF2B5EF4-FFF2-40B4-BE49-F238E27FC236}">
                <a16:creationId xmlns:a16="http://schemas.microsoft.com/office/drawing/2014/main" id="{E07A8DA4-DA3F-079D-F3CC-A8E1A30288BF}"/>
              </a:ext>
            </a:extLst>
          </p:cNvPr>
          <p:cNvSpPr/>
          <p:nvPr/>
        </p:nvSpPr>
        <p:spPr>
          <a:xfrm rot="20614818">
            <a:off x="475578" y="810430"/>
            <a:ext cx="3192311" cy="1719779"/>
          </a:xfrm>
          <a:prstGeom prst="cloudCallou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600" dirty="0"/>
              <a:t>Je vais visiter  venise du 12 au 18 /07, ensuite Rome du 18 au 25/07 et Naples du 25/07 au 30/07.</a:t>
            </a:r>
          </a:p>
        </p:txBody>
      </p:sp>
      <p:sp>
        <p:nvSpPr>
          <p:cNvPr id="6" name="Phylactère : pensées 5">
            <a:extLst>
              <a:ext uri="{FF2B5EF4-FFF2-40B4-BE49-F238E27FC236}">
                <a16:creationId xmlns:a16="http://schemas.microsoft.com/office/drawing/2014/main" id="{BD61405B-2EA9-164A-B401-AB1DBFEE0926}"/>
              </a:ext>
            </a:extLst>
          </p:cNvPr>
          <p:cNvSpPr/>
          <p:nvPr/>
        </p:nvSpPr>
        <p:spPr>
          <a:xfrm>
            <a:off x="8570259" y="995942"/>
            <a:ext cx="2973377" cy="2000475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600" dirty="0"/>
              <a:t>J’irai tous les jours à vélo au bureau dès le </a:t>
            </a:r>
            <a:r>
              <a:rPr lang="fr-BE" sz="1600"/>
              <a:t>01 juin.</a:t>
            </a:r>
            <a:endParaRPr lang="fr-BE" sz="1600" dirty="0"/>
          </a:p>
        </p:txBody>
      </p:sp>
    </p:spTree>
    <p:extLst>
      <p:ext uri="{BB962C8B-B14F-4D97-AF65-F5344CB8AC3E}">
        <p14:creationId xmlns:p14="http://schemas.microsoft.com/office/powerpoint/2010/main" val="10580167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259</Words>
  <Application>Microsoft Office PowerPoint</Application>
  <PresentationFormat>Grand écran</PresentationFormat>
  <Paragraphs>34</Paragraphs>
  <Slides>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1" baseType="lpstr">
      <vt:lpstr>ADLaM Display</vt:lpstr>
      <vt:lpstr>Arial</vt:lpstr>
      <vt:lpstr>Calibri</vt:lpstr>
      <vt:lpstr>Calibri Light</vt:lpstr>
      <vt:lpstr>Thème Office</vt:lpstr>
      <vt:lpstr>Objectif : S.M.A.R.T.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NMBS - YPTO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Objectif : S.M.A.R.T.</dc:title>
  <dc:creator>Sylvie De Keyser</dc:creator>
  <cp:lastModifiedBy>Sylvie De Keyser</cp:lastModifiedBy>
  <cp:revision>2</cp:revision>
  <dcterms:created xsi:type="dcterms:W3CDTF">2024-09-02T12:51:55Z</dcterms:created>
  <dcterms:modified xsi:type="dcterms:W3CDTF">2024-09-19T12:54:58Z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7c19387-3134-4ca8-87e2-20d2b663daf3_Enabled">
    <vt:lpwstr>true</vt:lpwstr>
  </property>
  <property fmtid="{D5CDD505-2E9C-101B-9397-08002B2CF9AE}" pid="3" name="MSIP_Label_47c19387-3134-4ca8-87e2-20d2b663daf3_SetDate">
    <vt:lpwstr>2024-09-02T12:51:55Z</vt:lpwstr>
  </property>
  <property fmtid="{D5CDD505-2E9C-101B-9397-08002B2CF9AE}" pid="4" name="MSIP_Label_47c19387-3134-4ca8-87e2-20d2b663daf3_Method">
    <vt:lpwstr>Standard</vt:lpwstr>
  </property>
  <property fmtid="{D5CDD505-2E9C-101B-9397-08002B2CF9AE}" pid="5" name="MSIP_Label_47c19387-3134-4ca8-87e2-20d2b663daf3_Name">
    <vt:lpwstr>Restricted distribution</vt:lpwstr>
  </property>
  <property fmtid="{D5CDD505-2E9C-101B-9397-08002B2CF9AE}" pid="6" name="MSIP_Label_47c19387-3134-4ca8-87e2-20d2b663daf3_SiteId">
    <vt:lpwstr>7919ea65-4c52-4980-bfcd-ce7ffd32f1ea</vt:lpwstr>
  </property>
  <property fmtid="{D5CDD505-2E9C-101B-9397-08002B2CF9AE}" pid="7" name="MSIP_Label_47c19387-3134-4ca8-87e2-20d2b663daf3_ActionId">
    <vt:lpwstr>b67024a1-3089-4721-9dc7-c7bf5a609ae5</vt:lpwstr>
  </property>
  <property fmtid="{D5CDD505-2E9C-101B-9397-08002B2CF9AE}" pid="8" name="MSIP_Label_47c19387-3134-4ca8-87e2-20d2b663daf3_ContentBits">
    <vt:lpwstr>0</vt:lpwstr>
  </property>
</Properties>
</file>